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6598900" cy="10972800"/>
  <p:notesSz cx="16598900" cy="109728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45393" y="3401568"/>
            <a:ext cx="14114463" cy="23042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90787" y="6144768"/>
            <a:ext cx="11623675" cy="274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8229600" cy="10972800"/>
          </a:xfrm>
          <a:custGeom>
            <a:avLst/>
            <a:gdLst/>
            <a:ahLst/>
            <a:cxnLst/>
            <a:rect l="l" t="t" r="r" b="b"/>
            <a:pathLst>
              <a:path w="8229600" h="10972800">
                <a:moveTo>
                  <a:pt x="8229600" y="0"/>
                </a:moveTo>
                <a:lnTo>
                  <a:pt x="0" y="0"/>
                </a:lnTo>
                <a:lnTo>
                  <a:pt x="0" y="10972800"/>
                </a:lnTo>
                <a:lnTo>
                  <a:pt x="8229600" y="10972800"/>
                </a:lnTo>
                <a:lnTo>
                  <a:pt x="8229600" y="0"/>
                </a:lnTo>
                <a:close/>
              </a:path>
            </a:pathLst>
          </a:custGeom>
          <a:solidFill>
            <a:srgbClr val="00000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8055" y="4088803"/>
            <a:ext cx="7431544" cy="543753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1474" y="2414777"/>
            <a:ext cx="1842338" cy="102525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3799" y="3602913"/>
            <a:ext cx="1842338" cy="112646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56150" y="4154804"/>
            <a:ext cx="1842338" cy="96117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98475" y="3150958"/>
            <a:ext cx="1831124" cy="100384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14903" y="9218248"/>
            <a:ext cx="119938" cy="119951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5033847" y="9270733"/>
            <a:ext cx="3195955" cy="15240"/>
          </a:xfrm>
          <a:custGeom>
            <a:avLst/>
            <a:gdLst/>
            <a:ahLst/>
            <a:cxnLst/>
            <a:rect l="l" t="t" r="r" b="b"/>
            <a:pathLst>
              <a:path w="3195954" h="15240">
                <a:moveTo>
                  <a:pt x="3195753" y="0"/>
                </a:moveTo>
                <a:lnTo>
                  <a:pt x="0" y="0"/>
                </a:lnTo>
                <a:lnTo>
                  <a:pt x="0" y="14985"/>
                </a:lnTo>
                <a:lnTo>
                  <a:pt x="3195753" y="14985"/>
                </a:lnTo>
                <a:lnTo>
                  <a:pt x="3195753" y="0"/>
                </a:lnTo>
                <a:close/>
              </a:path>
            </a:pathLst>
          </a:custGeom>
          <a:solidFill>
            <a:srgbClr val="C7C8C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30262" y="2523744"/>
            <a:ext cx="7223284" cy="724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8551704" y="2523744"/>
            <a:ext cx="7223284" cy="724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229600" cy="109728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0368546"/>
            <a:ext cx="603885" cy="147320"/>
          </a:xfrm>
          <a:custGeom>
            <a:avLst/>
            <a:gdLst/>
            <a:ahLst/>
            <a:cxnLst/>
            <a:rect l="l" t="t" r="r" b="b"/>
            <a:pathLst>
              <a:path w="603885" h="147320">
                <a:moveTo>
                  <a:pt x="603504" y="0"/>
                </a:moveTo>
                <a:lnTo>
                  <a:pt x="0" y="0"/>
                </a:lnTo>
                <a:lnTo>
                  <a:pt x="0" y="147053"/>
                </a:lnTo>
                <a:lnTo>
                  <a:pt x="603504" y="147053"/>
                </a:lnTo>
                <a:lnTo>
                  <a:pt x="603504" y="0"/>
                </a:lnTo>
                <a:close/>
              </a:path>
            </a:pathLst>
          </a:custGeom>
          <a:solidFill>
            <a:srgbClr val="C7C8C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9600" y="0"/>
            <a:ext cx="8229600" cy="1097280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9718827" y="540028"/>
            <a:ext cx="6740525" cy="553085"/>
          </a:xfrm>
          <a:custGeom>
            <a:avLst/>
            <a:gdLst/>
            <a:ahLst/>
            <a:cxnLst/>
            <a:rect l="l" t="t" r="r" b="b"/>
            <a:pathLst>
              <a:path w="6740525" h="553085">
                <a:moveTo>
                  <a:pt x="6740360" y="546468"/>
                </a:moveTo>
                <a:lnTo>
                  <a:pt x="0" y="546468"/>
                </a:lnTo>
                <a:lnTo>
                  <a:pt x="0" y="552818"/>
                </a:lnTo>
                <a:lnTo>
                  <a:pt x="6740360" y="552818"/>
                </a:lnTo>
                <a:lnTo>
                  <a:pt x="6740360" y="546468"/>
                </a:lnTo>
                <a:close/>
              </a:path>
              <a:path w="6740525" h="553085">
                <a:moveTo>
                  <a:pt x="6740360" y="0"/>
                </a:moveTo>
                <a:lnTo>
                  <a:pt x="0" y="0"/>
                </a:lnTo>
                <a:lnTo>
                  <a:pt x="0" y="6350"/>
                </a:lnTo>
                <a:lnTo>
                  <a:pt x="6740360" y="6350"/>
                </a:lnTo>
                <a:lnTo>
                  <a:pt x="674036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15855695" y="10368546"/>
            <a:ext cx="603885" cy="147320"/>
          </a:xfrm>
          <a:custGeom>
            <a:avLst/>
            <a:gdLst/>
            <a:ahLst/>
            <a:cxnLst/>
            <a:rect l="l" t="t" r="r" b="b"/>
            <a:pathLst>
              <a:path w="603884" h="147320">
                <a:moveTo>
                  <a:pt x="603503" y="0"/>
                </a:moveTo>
                <a:lnTo>
                  <a:pt x="0" y="0"/>
                </a:lnTo>
                <a:lnTo>
                  <a:pt x="0" y="147053"/>
                </a:lnTo>
                <a:lnTo>
                  <a:pt x="603503" y="147053"/>
                </a:lnTo>
                <a:lnTo>
                  <a:pt x="603503" y="0"/>
                </a:lnTo>
                <a:close/>
              </a:path>
            </a:pathLst>
          </a:custGeom>
          <a:solidFill>
            <a:srgbClr val="C7C8C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8229600" cy="10972800"/>
          </a:xfrm>
          <a:custGeom>
            <a:avLst/>
            <a:gdLst/>
            <a:ahLst/>
            <a:cxnLst/>
            <a:rect l="l" t="t" r="r" b="b"/>
            <a:pathLst>
              <a:path w="8229600" h="10972800">
                <a:moveTo>
                  <a:pt x="8229600" y="0"/>
                </a:moveTo>
                <a:lnTo>
                  <a:pt x="0" y="0"/>
                </a:lnTo>
                <a:lnTo>
                  <a:pt x="0" y="10972800"/>
                </a:lnTo>
                <a:lnTo>
                  <a:pt x="8229600" y="10972800"/>
                </a:lnTo>
                <a:lnTo>
                  <a:pt x="8229600" y="0"/>
                </a:lnTo>
                <a:close/>
              </a:path>
            </a:pathLst>
          </a:custGeom>
          <a:solidFill>
            <a:srgbClr val="0203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2603" y="-345058"/>
            <a:ext cx="15061298" cy="2460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0262" y="2523744"/>
            <a:ext cx="14944725" cy="724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645785" y="10204704"/>
            <a:ext cx="5313680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30262" y="10204704"/>
            <a:ext cx="3819207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955780" y="10204704"/>
            <a:ext cx="3819207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jpg"/><Relationship Id="rId3" Type="http://schemas.openxmlformats.org/officeDocument/2006/relationships/image" Target="../media/image39.png"/><Relationship Id="rId4" Type="http://schemas.openxmlformats.org/officeDocument/2006/relationships/image" Target="../media/image4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49.png"/><Relationship Id="rId11" Type="http://schemas.openxmlformats.org/officeDocument/2006/relationships/image" Target="../media/image50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jpg"/><Relationship Id="rId7" Type="http://schemas.openxmlformats.org/officeDocument/2006/relationships/image" Target="../media/image56.jpg"/><Relationship Id="rId8" Type="http://schemas.openxmlformats.org/officeDocument/2006/relationships/image" Target="../media/image57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8.jpg"/><Relationship Id="rId3" Type="http://schemas.openxmlformats.org/officeDocument/2006/relationships/image" Target="../media/image59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g"/><Relationship Id="rId3" Type="http://schemas.openxmlformats.org/officeDocument/2006/relationships/image" Target="../media/image61.jp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0" Type="http://schemas.openxmlformats.org/officeDocument/2006/relationships/image" Target="../media/image68.png"/><Relationship Id="rId11" Type="http://schemas.openxmlformats.org/officeDocument/2006/relationships/image" Target="../media/image69.png"/><Relationship Id="rId12" Type="http://schemas.openxmlformats.org/officeDocument/2006/relationships/image" Target="../media/image70.png"/><Relationship Id="rId13" Type="http://schemas.openxmlformats.org/officeDocument/2006/relationships/image" Target="../media/image71.png"/><Relationship Id="rId14" Type="http://schemas.openxmlformats.org/officeDocument/2006/relationships/image" Target="../media/image72.png"/><Relationship Id="rId15" Type="http://schemas.openxmlformats.org/officeDocument/2006/relationships/image" Target="../media/image73.png"/><Relationship Id="rId16" Type="http://schemas.openxmlformats.org/officeDocument/2006/relationships/image" Target="../media/image74.png"/><Relationship Id="rId17" Type="http://schemas.openxmlformats.org/officeDocument/2006/relationships/image" Target="../media/image75.png"/><Relationship Id="rId18" Type="http://schemas.openxmlformats.org/officeDocument/2006/relationships/image" Target="../media/image76.png"/><Relationship Id="rId19" Type="http://schemas.openxmlformats.org/officeDocument/2006/relationships/image" Target="../media/image77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g"/><Relationship Id="rId3" Type="http://schemas.openxmlformats.org/officeDocument/2006/relationships/image" Target="../media/image79.jpg"/><Relationship Id="rId4" Type="http://schemas.openxmlformats.org/officeDocument/2006/relationships/image" Target="../media/image80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Relationship Id="rId3" Type="http://schemas.openxmlformats.org/officeDocument/2006/relationships/image" Target="../media/image82.png"/><Relationship Id="rId4" Type="http://schemas.openxmlformats.org/officeDocument/2006/relationships/image" Target="../media/image83.jpg"/><Relationship Id="rId5" Type="http://schemas.openxmlformats.org/officeDocument/2006/relationships/image" Target="../media/image84.jpg"/><Relationship Id="rId6" Type="http://schemas.openxmlformats.org/officeDocument/2006/relationships/image" Target="../media/image85.png"/><Relationship Id="rId7" Type="http://schemas.openxmlformats.org/officeDocument/2006/relationships/image" Target="../media/image86.png"/><Relationship Id="rId8" Type="http://schemas.openxmlformats.org/officeDocument/2006/relationships/image" Target="../media/image87.png"/><Relationship Id="rId9" Type="http://schemas.openxmlformats.org/officeDocument/2006/relationships/image" Target="../media/image88.png"/><Relationship Id="rId10" Type="http://schemas.openxmlformats.org/officeDocument/2006/relationships/image" Target="../media/image89.png"/><Relationship Id="rId11" Type="http://schemas.openxmlformats.org/officeDocument/2006/relationships/image" Target="../media/image90.png"/><Relationship Id="rId12" Type="http://schemas.openxmlformats.org/officeDocument/2006/relationships/image" Target="../media/image91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2.png"/><Relationship Id="rId3" Type="http://schemas.openxmlformats.org/officeDocument/2006/relationships/image" Target="../media/image93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jpg"/><Relationship Id="rId3" Type="http://schemas.openxmlformats.org/officeDocument/2006/relationships/image" Target="../media/image95.jpg"/><Relationship Id="rId4" Type="http://schemas.openxmlformats.org/officeDocument/2006/relationships/image" Target="../media/image96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Relationship Id="rId3" Type="http://schemas.openxmlformats.org/officeDocument/2006/relationships/image" Target="../media/image98.png"/><Relationship Id="rId4" Type="http://schemas.openxmlformats.org/officeDocument/2006/relationships/image" Target="../media/image99.png"/><Relationship Id="rId5" Type="http://schemas.openxmlformats.org/officeDocument/2006/relationships/image" Target="../media/image100.jpg"/><Relationship Id="rId6" Type="http://schemas.openxmlformats.org/officeDocument/2006/relationships/image" Target="../media/image101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jpg"/><Relationship Id="rId3" Type="http://schemas.openxmlformats.org/officeDocument/2006/relationships/image" Target="../media/image103.png"/><Relationship Id="rId4" Type="http://schemas.openxmlformats.org/officeDocument/2006/relationships/image" Target="../media/image104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6.jpg"/><Relationship Id="rId3" Type="http://schemas.openxmlformats.org/officeDocument/2006/relationships/image" Target="../media/image107.png"/><Relationship Id="rId4" Type="http://schemas.openxmlformats.org/officeDocument/2006/relationships/image" Target="../media/image108.png"/><Relationship Id="rId5" Type="http://schemas.openxmlformats.org/officeDocument/2006/relationships/image" Target="../media/image109.png"/><Relationship Id="rId6" Type="http://schemas.openxmlformats.org/officeDocument/2006/relationships/image" Target="../media/image110.png"/><Relationship Id="rId7" Type="http://schemas.openxmlformats.org/officeDocument/2006/relationships/image" Target="../media/image111.png"/><Relationship Id="rId8" Type="http://schemas.openxmlformats.org/officeDocument/2006/relationships/image" Target="../media/image112.png"/><Relationship Id="rId9" Type="http://schemas.openxmlformats.org/officeDocument/2006/relationships/image" Target="../media/image113.jpg"/><Relationship Id="rId10" Type="http://schemas.openxmlformats.org/officeDocument/2006/relationships/image" Target="../media/image114.png"/><Relationship Id="rId11" Type="http://schemas.openxmlformats.org/officeDocument/2006/relationships/image" Target="../media/image115.png"/><Relationship Id="rId12" Type="http://schemas.openxmlformats.org/officeDocument/2006/relationships/image" Target="../media/image116.png"/><Relationship Id="rId13" Type="http://schemas.openxmlformats.org/officeDocument/2006/relationships/image" Target="../media/image117.png"/><Relationship Id="rId14" Type="http://schemas.openxmlformats.org/officeDocument/2006/relationships/image" Target="../media/image118.png"/><Relationship Id="rId15" Type="http://schemas.openxmlformats.org/officeDocument/2006/relationships/image" Target="../media/image119.png"/><Relationship Id="rId16" Type="http://schemas.openxmlformats.org/officeDocument/2006/relationships/image" Target="../media/image120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1.jpg"/><Relationship Id="rId3" Type="http://schemas.openxmlformats.org/officeDocument/2006/relationships/image" Target="../media/image122.jpg"/><Relationship Id="rId4" Type="http://schemas.openxmlformats.org/officeDocument/2006/relationships/image" Target="../media/image123.jpg"/><Relationship Id="rId5" Type="http://schemas.openxmlformats.org/officeDocument/2006/relationships/image" Target="../media/image124.jpg"/><Relationship Id="rId6" Type="http://schemas.openxmlformats.org/officeDocument/2006/relationships/image" Target="../media/image125.jpg"/><Relationship Id="rId7" Type="http://schemas.openxmlformats.org/officeDocument/2006/relationships/image" Target="../media/image126.jpg"/><Relationship Id="rId8" Type="http://schemas.openxmlformats.org/officeDocument/2006/relationships/image" Target="../media/image127.jpg"/><Relationship Id="rId9" Type="http://schemas.openxmlformats.org/officeDocument/2006/relationships/image" Target="../media/image128.jpg"/><Relationship Id="rId10" Type="http://schemas.openxmlformats.org/officeDocument/2006/relationships/image" Target="../media/image129.jpg"/><Relationship Id="rId11" Type="http://schemas.openxmlformats.org/officeDocument/2006/relationships/image" Target="../media/image130.jpg"/><Relationship Id="rId12" Type="http://schemas.openxmlformats.org/officeDocument/2006/relationships/image" Target="../media/image131.jpg"/><Relationship Id="rId13" Type="http://schemas.openxmlformats.org/officeDocument/2006/relationships/image" Target="../media/image132.jpg"/><Relationship Id="rId14" Type="http://schemas.openxmlformats.org/officeDocument/2006/relationships/image" Target="../media/image133.jpg"/><Relationship Id="rId15" Type="http://schemas.openxmlformats.org/officeDocument/2006/relationships/image" Target="../media/image134.jpg"/><Relationship Id="rId16" Type="http://schemas.openxmlformats.org/officeDocument/2006/relationships/image" Target="../media/image135.jpg"/><Relationship Id="rId17" Type="http://schemas.openxmlformats.org/officeDocument/2006/relationships/image" Target="../media/image136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7.jpg"/><Relationship Id="rId3" Type="http://schemas.openxmlformats.org/officeDocument/2006/relationships/image" Target="../media/image138.jpg"/><Relationship Id="rId4" Type="http://schemas.openxmlformats.org/officeDocument/2006/relationships/image" Target="../media/image139.jpg"/><Relationship Id="rId5" Type="http://schemas.openxmlformats.org/officeDocument/2006/relationships/image" Target="../media/image140.jpg"/><Relationship Id="rId6" Type="http://schemas.openxmlformats.org/officeDocument/2006/relationships/image" Target="../media/image141.jpg"/><Relationship Id="rId7" Type="http://schemas.openxmlformats.org/officeDocument/2006/relationships/image" Target="../media/image142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3.jpg"/><Relationship Id="rId3" Type="http://schemas.openxmlformats.org/officeDocument/2006/relationships/image" Target="../media/image144.jpg"/><Relationship Id="rId4" Type="http://schemas.openxmlformats.org/officeDocument/2006/relationships/image" Target="../media/image145.jpg"/><Relationship Id="rId5" Type="http://schemas.openxmlformats.org/officeDocument/2006/relationships/image" Target="../media/image146.jpg"/><Relationship Id="rId6" Type="http://schemas.openxmlformats.org/officeDocument/2006/relationships/image" Target="../media/image147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8.jpg"/><Relationship Id="rId3" Type="http://schemas.openxmlformats.org/officeDocument/2006/relationships/image" Target="../media/image149.jpg"/><Relationship Id="rId4" Type="http://schemas.openxmlformats.org/officeDocument/2006/relationships/image" Target="../media/image150.jpg"/><Relationship Id="rId5" Type="http://schemas.openxmlformats.org/officeDocument/2006/relationships/image" Target="../media/image151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2.jpg"/><Relationship Id="rId3" Type="http://schemas.openxmlformats.org/officeDocument/2006/relationships/image" Target="../media/image153.jpg"/><Relationship Id="rId4" Type="http://schemas.openxmlformats.org/officeDocument/2006/relationships/image" Target="../media/image154.jpg"/><Relationship Id="rId5" Type="http://schemas.openxmlformats.org/officeDocument/2006/relationships/image" Target="../media/image155.jpg"/><Relationship Id="rId6" Type="http://schemas.openxmlformats.org/officeDocument/2006/relationships/image" Target="../media/image156.jpg"/><Relationship Id="rId7" Type="http://schemas.openxmlformats.org/officeDocument/2006/relationships/image" Target="../media/image157.jpg"/><Relationship Id="rId8" Type="http://schemas.openxmlformats.org/officeDocument/2006/relationships/image" Target="../media/image158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9.png"/><Relationship Id="rId3" Type="http://schemas.openxmlformats.org/officeDocument/2006/relationships/image" Target="../media/image160.png"/><Relationship Id="rId4" Type="http://schemas.openxmlformats.org/officeDocument/2006/relationships/image" Target="../media/image161.png"/><Relationship Id="rId5" Type="http://schemas.openxmlformats.org/officeDocument/2006/relationships/image" Target="../media/image162.png"/><Relationship Id="rId6" Type="http://schemas.openxmlformats.org/officeDocument/2006/relationships/image" Target="../media/image163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jp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6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jpg"/><Relationship Id="rId6" Type="http://schemas.openxmlformats.org/officeDocument/2006/relationships/image" Target="../media/image30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g"/><Relationship Id="rId3" Type="http://schemas.openxmlformats.org/officeDocument/2006/relationships/image" Target="../media/image32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Relationship Id="rId3" Type="http://schemas.openxmlformats.org/officeDocument/2006/relationships/image" Target="../media/image34.pn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6" Type="http://schemas.openxmlformats.org/officeDocument/2006/relationships/image" Target="../media/image3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229600" cy="109728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568709" y="10426700"/>
            <a:ext cx="309499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10" b="1">
                <a:solidFill>
                  <a:srgbClr val="C7C8CA"/>
                </a:solidFill>
                <a:latin typeface="Trebuchet MS"/>
                <a:cs typeface="Trebuchet MS"/>
              </a:rPr>
              <a:t>Alfa </a:t>
            </a:r>
            <a:r>
              <a:rPr dirty="0" sz="600" spc="-2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600" spc="-10" b="1">
                <a:solidFill>
                  <a:srgbClr val="C7C8CA"/>
                </a:solidFill>
                <a:latin typeface="Trebuchet MS"/>
                <a:cs typeface="Trebuchet MS"/>
              </a:rPr>
              <a:t> is</a:t>
            </a:r>
            <a:r>
              <a:rPr dirty="0" sz="600" spc="-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600" spc="-35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6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600" spc="-25" b="1">
                <a:solidFill>
                  <a:srgbClr val="C7C8CA"/>
                </a:solidFill>
                <a:latin typeface="Trebuchet MS"/>
                <a:cs typeface="Trebuchet MS"/>
              </a:rPr>
              <a:t>registered</a:t>
            </a:r>
            <a:r>
              <a:rPr dirty="0" sz="600" spc="-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600" spc="-30" b="1">
                <a:solidFill>
                  <a:srgbClr val="C7C8CA"/>
                </a:solidFill>
                <a:latin typeface="Trebuchet MS"/>
                <a:cs typeface="Trebuchet MS"/>
              </a:rPr>
              <a:t>trademark</a:t>
            </a:r>
            <a:r>
              <a:rPr dirty="0" sz="600" spc="-10" b="1">
                <a:solidFill>
                  <a:srgbClr val="C7C8CA"/>
                </a:solidFill>
                <a:latin typeface="Trebuchet MS"/>
                <a:cs typeface="Trebuchet MS"/>
              </a:rPr>
              <a:t> of</a:t>
            </a:r>
            <a:r>
              <a:rPr dirty="0" sz="600" spc="-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600" b="1">
                <a:solidFill>
                  <a:srgbClr val="C7C8CA"/>
                </a:solidFill>
                <a:latin typeface="Trebuchet MS"/>
                <a:cs typeface="Trebuchet MS"/>
              </a:rPr>
              <a:t>FCA</a:t>
            </a:r>
            <a:r>
              <a:rPr dirty="0" sz="6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600" spc="-25" b="1">
                <a:solidFill>
                  <a:srgbClr val="C7C8CA"/>
                </a:solidFill>
                <a:latin typeface="Trebuchet MS"/>
                <a:cs typeface="Trebuchet MS"/>
              </a:rPr>
              <a:t>Group</a:t>
            </a:r>
            <a:r>
              <a:rPr dirty="0" sz="600" spc="-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600" spc="-20" b="1">
                <a:solidFill>
                  <a:srgbClr val="C7C8CA"/>
                </a:solidFill>
                <a:latin typeface="Trebuchet MS"/>
                <a:cs typeface="Trebuchet MS"/>
              </a:rPr>
              <a:t>Marketing</a:t>
            </a:r>
            <a:r>
              <a:rPr dirty="0" sz="6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600" spc="-55" b="1">
                <a:solidFill>
                  <a:srgbClr val="C7C8CA"/>
                </a:solidFill>
                <a:latin typeface="Trebuchet MS"/>
                <a:cs typeface="Trebuchet MS"/>
              </a:rPr>
              <a:t>S.p.A.,</a:t>
            </a:r>
            <a:r>
              <a:rPr dirty="0" sz="600" spc="-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600" spc="-25" b="1">
                <a:solidFill>
                  <a:srgbClr val="C7C8CA"/>
                </a:solidFill>
                <a:latin typeface="Trebuchet MS"/>
                <a:cs typeface="Trebuchet MS"/>
              </a:rPr>
              <a:t>used</a:t>
            </a:r>
            <a:r>
              <a:rPr dirty="0" sz="6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600" spc="-3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600" spc="-10" b="1">
                <a:solidFill>
                  <a:srgbClr val="C7C8CA"/>
                </a:solidFill>
                <a:latin typeface="Trebuchet MS"/>
                <a:cs typeface="Trebuchet MS"/>
              </a:rPr>
              <a:t> permission.</a:t>
            </a:r>
            <a:endParaRPr sz="6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339217" y="9328150"/>
            <a:ext cx="1570355" cy="43878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 spc="160">
                <a:solidFill>
                  <a:srgbClr val="C7C8CA"/>
                </a:solidFill>
                <a:latin typeface="Calibri"/>
                <a:cs typeface="Calibri"/>
              </a:rPr>
              <a:t>ALFAROMEOUSA.COM </a:t>
            </a:r>
            <a:endParaRPr sz="1000">
              <a:latin typeface="Calibri"/>
              <a:cs typeface="Calibri"/>
            </a:endParaRPr>
          </a:p>
          <a:p>
            <a:pPr algn="ctr" marR="11430">
              <a:lnSpc>
                <a:spcPct val="100000"/>
              </a:lnSpc>
              <a:spcBef>
                <a:spcPts val="850"/>
              </a:spcBef>
            </a:pPr>
            <a:r>
              <a:rPr dirty="0" sz="1000" spc="125">
                <a:solidFill>
                  <a:srgbClr val="C7C8CA"/>
                </a:solidFill>
                <a:latin typeface="Calibri"/>
                <a:cs typeface="Calibri"/>
              </a:rPr>
              <a:t>1.844.</a:t>
            </a:r>
            <a:r>
              <a:rPr dirty="0" sz="1000" spc="-8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000" spc="175">
                <a:solidFill>
                  <a:srgbClr val="C7C8CA"/>
                </a:solidFill>
                <a:latin typeface="Calibri"/>
                <a:cs typeface="Calibri"/>
              </a:rPr>
              <a:t>ALFAUSA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8229600" y="0"/>
            <a:ext cx="8372475" cy="10972800"/>
            <a:chOff x="8229600" y="0"/>
            <a:chExt cx="8372475" cy="10972800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372475" cy="1097280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02176" y="9232100"/>
              <a:ext cx="953182" cy="56996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56388" y="9282061"/>
              <a:ext cx="426987" cy="48952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12706" y="9282798"/>
              <a:ext cx="394036" cy="487667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2101474" y="8262518"/>
              <a:ext cx="826135" cy="826135"/>
            </a:xfrm>
            <a:custGeom>
              <a:avLst/>
              <a:gdLst/>
              <a:ahLst/>
              <a:cxnLst/>
              <a:rect l="l" t="t" r="r" b="b"/>
              <a:pathLst>
                <a:path w="826134" h="826134">
                  <a:moveTo>
                    <a:pt x="826007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826007" y="826008"/>
                  </a:lnTo>
                  <a:lnTo>
                    <a:pt x="826007" y="0"/>
                  </a:lnTo>
                  <a:close/>
                </a:path>
              </a:pathLst>
            </a:custGeom>
            <a:solidFill>
              <a:srgbClr val="231F20">
                <a:alpha val="75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32920" y="8225028"/>
              <a:ext cx="1110995" cy="9509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229600" cy="10972799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9599" y="0"/>
              <a:ext cx="8229600" cy="10972800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5855696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439943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18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28157" y="10380840"/>
            <a:ext cx="52070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SPIDER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587783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19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19684" y="-19684"/>
            <a:ext cx="8268970" cy="11012170"/>
            <a:chOff x="-19684" y="-19684"/>
            <a:chExt cx="8268970" cy="1101217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0"/>
              <a:ext cx="5223510" cy="7583170"/>
            </a:xfrm>
            <a:custGeom>
              <a:avLst/>
              <a:gdLst/>
              <a:ahLst/>
              <a:cxnLst/>
              <a:rect l="l" t="t" r="r" b="b"/>
              <a:pathLst>
                <a:path w="5223510" h="7583170">
                  <a:moveTo>
                    <a:pt x="0" y="7583004"/>
                  </a:moveTo>
                  <a:lnTo>
                    <a:pt x="5223090" y="7583004"/>
                  </a:lnTo>
                  <a:lnTo>
                    <a:pt x="5223090" y="0"/>
                  </a:lnTo>
                </a:path>
              </a:pathLst>
            </a:custGeom>
            <a:ln w="39217">
              <a:solidFill>
                <a:srgbClr val="4C4C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734673" y="4741048"/>
              <a:ext cx="3495040" cy="6231890"/>
            </a:xfrm>
            <a:custGeom>
              <a:avLst/>
              <a:gdLst/>
              <a:ahLst/>
              <a:cxnLst/>
              <a:rect l="l" t="t" r="r" b="b"/>
              <a:pathLst>
                <a:path w="3495040" h="6231890">
                  <a:moveTo>
                    <a:pt x="3494926" y="0"/>
                  </a:moveTo>
                  <a:lnTo>
                    <a:pt x="0" y="0"/>
                  </a:lnTo>
                  <a:lnTo>
                    <a:pt x="0" y="6231751"/>
                  </a:lnTo>
                </a:path>
              </a:pathLst>
            </a:custGeom>
            <a:ln w="39217">
              <a:solidFill>
                <a:srgbClr val="4C4C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36752" y="5363552"/>
              <a:ext cx="7693025" cy="5609590"/>
            </a:xfrm>
            <a:custGeom>
              <a:avLst/>
              <a:gdLst/>
              <a:ahLst/>
              <a:cxnLst/>
              <a:rect l="l" t="t" r="r" b="b"/>
              <a:pathLst>
                <a:path w="7693025" h="5609590">
                  <a:moveTo>
                    <a:pt x="395897" y="1812798"/>
                  </a:moveTo>
                  <a:lnTo>
                    <a:pt x="88252" y="1812798"/>
                  </a:lnTo>
                  <a:lnTo>
                    <a:pt x="131686" y="1781911"/>
                  </a:lnTo>
                  <a:lnTo>
                    <a:pt x="171792" y="1752333"/>
                  </a:lnTo>
                  <a:lnTo>
                    <a:pt x="208559" y="1724063"/>
                  </a:lnTo>
                  <a:lnTo>
                    <a:pt x="241998" y="1697101"/>
                  </a:lnTo>
                  <a:lnTo>
                    <a:pt x="272097" y="1671434"/>
                  </a:lnTo>
                  <a:lnTo>
                    <a:pt x="304787" y="1641284"/>
                  </a:lnTo>
                  <a:lnTo>
                    <a:pt x="331800" y="1613331"/>
                  </a:lnTo>
                  <a:lnTo>
                    <a:pt x="368731" y="1563992"/>
                  </a:lnTo>
                  <a:lnTo>
                    <a:pt x="387870" y="1518132"/>
                  </a:lnTo>
                  <a:lnTo>
                    <a:pt x="394220" y="1470837"/>
                  </a:lnTo>
                  <a:lnTo>
                    <a:pt x="394258" y="1470431"/>
                  </a:lnTo>
                  <a:lnTo>
                    <a:pt x="390880" y="1436446"/>
                  </a:lnTo>
                  <a:lnTo>
                    <a:pt x="380809" y="1405267"/>
                  </a:lnTo>
                  <a:lnTo>
                    <a:pt x="363918" y="1376591"/>
                  </a:lnTo>
                  <a:lnTo>
                    <a:pt x="345922" y="1356855"/>
                  </a:lnTo>
                  <a:lnTo>
                    <a:pt x="340334" y="1350721"/>
                  </a:lnTo>
                  <a:lnTo>
                    <a:pt x="311340" y="1329270"/>
                  </a:lnTo>
                  <a:lnTo>
                    <a:pt x="278320" y="1313954"/>
                  </a:lnTo>
                  <a:lnTo>
                    <a:pt x="241274" y="1304759"/>
                  </a:lnTo>
                  <a:lnTo>
                    <a:pt x="200202" y="1301699"/>
                  </a:lnTo>
                  <a:lnTo>
                    <a:pt x="150368" y="1306258"/>
                  </a:lnTo>
                  <a:lnTo>
                    <a:pt x="107137" y="1319911"/>
                  </a:lnTo>
                  <a:lnTo>
                    <a:pt x="70472" y="1342656"/>
                  </a:lnTo>
                  <a:lnTo>
                    <a:pt x="40373" y="1374546"/>
                  </a:lnTo>
                  <a:lnTo>
                    <a:pt x="16903" y="1415478"/>
                  </a:lnTo>
                  <a:lnTo>
                    <a:pt x="0" y="1465529"/>
                  </a:lnTo>
                  <a:lnTo>
                    <a:pt x="64960" y="1485138"/>
                  </a:lnTo>
                  <a:lnTo>
                    <a:pt x="69557" y="1457058"/>
                  </a:lnTo>
                  <a:lnTo>
                    <a:pt x="78447" y="1432077"/>
                  </a:lnTo>
                  <a:lnTo>
                    <a:pt x="109093" y="1391373"/>
                  </a:lnTo>
                  <a:lnTo>
                    <a:pt x="151269" y="1365491"/>
                  </a:lnTo>
                  <a:lnTo>
                    <a:pt x="199377" y="1356855"/>
                  </a:lnTo>
                  <a:lnTo>
                    <a:pt x="223380" y="1358823"/>
                  </a:lnTo>
                  <a:lnTo>
                    <a:pt x="267093" y="1374546"/>
                  </a:lnTo>
                  <a:lnTo>
                    <a:pt x="303428" y="1405267"/>
                  </a:lnTo>
                  <a:lnTo>
                    <a:pt x="322427" y="1446530"/>
                  </a:lnTo>
                  <a:lnTo>
                    <a:pt x="324751" y="1470431"/>
                  </a:lnTo>
                  <a:lnTo>
                    <a:pt x="324802" y="1470837"/>
                  </a:lnTo>
                  <a:lnTo>
                    <a:pt x="313512" y="1525841"/>
                  </a:lnTo>
                  <a:lnTo>
                    <a:pt x="279666" y="1581353"/>
                  </a:lnTo>
                  <a:lnTo>
                    <a:pt x="238404" y="1623009"/>
                  </a:lnTo>
                  <a:lnTo>
                    <a:pt x="206171" y="1651177"/>
                  </a:lnTo>
                  <a:lnTo>
                    <a:pt x="166230" y="1684248"/>
                  </a:lnTo>
                  <a:lnTo>
                    <a:pt x="118541" y="1722196"/>
                  </a:lnTo>
                  <a:lnTo>
                    <a:pt x="63131" y="1765058"/>
                  </a:lnTo>
                  <a:lnTo>
                    <a:pt x="0" y="1812798"/>
                  </a:lnTo>
                  <a:lnTo>
                    <a:pt x="0" y="1870811"/>
                  </a:lnTo>
                  <a:lnTo>
                    <a:pt x="395897" y="1870811"/>
                  </a:lnTo>
                  <a:lnTo>
                    <a:pt x="395897" y="1812798"/>
                  </a:lnTo>
                  <a:close/>
                </a:path>
                <a:path w="7693025" h="5609590">
                  <a:moveTo>
                    <a:pt x="896175" y="1689608"/>
                  </a:moveTo>
                  <a:lnTo>
                    <a:pt x="892886" y="1653120"/>
                  </a:lnTo>
                  <a:lnTo>
                    <a:pt x="883043" y="1619313"/>
                  </a:lnTo>
                  <a:lnTo>
                    <a:pt x="866635" y="1588198"/>
                  </a:lnTo>
                  <a:lnTo>
                    <a:pt x="845439" y="1561947"/>
                  </a:lnTo>
                  <a:lnTo>
                    <a:pt x="843673" y="1559750"/>
                  </a:lnTo>
                  <a:lnTo>
                    <a:pt x="831215" y="1549146"/>
                  </a:lnTo>
                  <a:lnTo>
                    <a:pt x="831215" y="1693291"/>
                  </a:lnTo>
                  <a:lnTo>
                    <a:pt x="828865" y="1719592"/>
                  </a:lnTo>
                  <a:lnTo>
                    <a:pt x="809955" y="1766684"/>
                  </a:lnTo>
                  <a:lnTo>
                    <a:pt x="773188" y="1804301"/>
                  </a:lnTo>
                  <a:lnTo>
                    <a:pt x="724674" y="1823847"/>
                  </a:lnTo>
                  <a:lnTo>
                    <a:pt x="696391" y="1826285"/>
                  </a:lnTo>
                  <a:lnTo>
                    <a:pt x="668261" y="1823847"/>
                  </a:lnTo>
                  <a:lnTo>
                    <a:pt x="619912" y="1804301"/>
                  </a:lnTo>
                  <a:lnTo>
                    <a:pt x="583133" y="1766684"/>
                  </a:lnTo>
                  <a:lnTo>
                    <a:pt x="564324" y="1721866"/>
                  </a:lnTo>
                  <a:lnTo>
                    <a:pt x="561975" y="1697393"/>
                  </a:lnTo>
                  <a:lnTo>
                    <a:pt x="564603" y="1671053"/>
                  </a:lnTo>
                  <a:lnTo>
                    <a:pt x="585647" y="1623580"/>
                  </a:lnTo>
                  <a:lnTo>
                    <a:pt x="625995" y="1584744"/>
                  </a:lnTo>
                  <a:lnTo>
                    <a:pt x="675220" y="1564487"/>
                  </a:lnTo>
                  <a:lnTo>
                    <a:pt x="702525" y="1561947"/>
                  </a:lnTo>
                  <a:lnTo>
                    <a:pt x="730034" y="1564487"/>
                  </a:lnTo>
                  <a:lnTo>
                    <a:pt x="729157" y="1564487"/>
                  </a:lnTo>
                  <a:lnTo>
                    <a:pt x="752817" y="1571625"/>
                  </a:lnTo>
                  <a:lnTo>
                    <a:pt x="794245" y="1600619"/>
                  </a:lnTo>
                  <a:lnTo>
                    <a:pt x="821969" y="1643126"/>
                  </a:lnTo>
                  <a:lnTo>
                    <a:pt x="831215" y="1693291"/>
                  </a:lnTo>
                  <a:lnTo>
                    <a:pt x="831215" y="1549146"/>
                  </a:lnTo>
                  <a:lnTo>
                    <a:pt x="815848" y="1536052"/>
                  </a:lnTo>
                  <a:lnTo>
                    <a:pt x="784885" y="1519110"/>
                  </a:lnTo>
                  <a:lnTo>
                    <a:pt x="750785" y="1508950"/>
                  </a:lnTo>
                  <a:lnTo>
                    <a:pt x="713549" y="1505559"/>
                  </a:lnTo>
                  <a:lnTo>
                    <a:pt x="688340" y="1507299"/>
                  </a:lnTo>
                  <a:lnTo>
                    <a:pt x="639927" y="1521193"/>
                  </a:lnTo>
                  <a:lnTo>
                    <a:pt x="595147" y="1549107"/>
                  </a:lnTo>
                  <a:lnTo>
                    <a:pt x="559803" y="1591792"/>
                  </a:lnTo>
                  <a:lnTo>
                    <a:pt x="546049" y="1618729"/>
                  </a:lnTo>
                  <a:lnTo>
                    <a:pt x="550227" y="1549908"/>
                  </a:lnTo>
                  <a:lnTo>
                    <a:pt x="560654" y="1491665"/>
                  </a:lnTo>
                  <a:lnTo>
                    <a:pt x="577240" y="1444282"/>
                  </a:lnTo>
                  <a:lnTo>
                    <a:pt x="577329" y="1444015"/>
                  </a:lnTo>
                  <a:lnTo>
                    <a:pt x="600176" y="1407109"/>
                  </a:lnTo>
                  <a:lnTo>
                    <a:pt x="629386" y="1380553"/>
                  </a:lnTo>
                  <a:lnTo>
                    <a:pt x="664870" y="1364615"/>
                  </a:lnTo>
                  <a:lnTo>
                    <a:pt x="706615" y="1359306"/>
                  </a:lnTo>
                  <a:lnTo>
                    <a:pt x="745985" y="1364615"/>
                  </a:lnTo>
                  <a:lnTo>
                    <a:pt x="778713" y="1380553"/>
                  </a:lnTo>
                  <a:lnTo>
                    <a:pt x="804811" y="1407109"/>
                  </a:lnTo>
                  <a:lnTo>
                    <a:pt x="824268" y="1444282"/>
                  </a:lnTo>
                  <a:lnTo>
                    <a:pt x="887196" y="1427124"/>
                  </a:lnTo>
                  <a:lnTo>
                    <a:pt x="865517" y="1381975"/>
                  </a:lnTo>
                  <a:lnTo>
                    <a:pt x="836790" y="1346860"/>
                  </a:lnTo>
                  <a:lnTo>
                    <a:pt x="801001" y="1321765"/>
                  </a:lnTo>
                  <a:lnTo>
                    <a:pt x="758139" y="1306715"/>
                  </a:lnTo>
                  <a:lnTo>
                    <a:pt x="708240" y="1301699"/>
                  </a:lnTo>
                  <a:lnTo>
                    <a:pt x="654011" y="1307249"/>
                  </a:lnTo>
                  <a:lnTo>
                    <a:pt x="607377" y="1323886"/>
                  </a:lnTo>
                  <a:lnTo>
                    <a:pt x="568325" y="1351610"/>
                  </a:lnTo>
                  <a:lnTo>
                    <a:pt x="536854" y="1390421"/>
                  </a:lnTo>
                  <a:lnTo>
                    <a:pt x="512635" y="1437081"/>
                  </a:lnTo>
                  <a:lnTo>
                    <a:pt x="495325" y="1488338"/>
                  </a:lnTo>
                  <a:lnTo>
                    <a:pt x="484949" y="1544193"/>
                  </a:lnTo>
                  <a:lnTo>
                    <a:pt x="481723" y="1600619"/>
                  </a:lnTo>
                  <a:lnTo>
                    <a:pt x="481609" y="1602460"/>
                  </a:lnTo>
                  <a:lnTo>
                    <a:pt x="485152" y="1665478"/>
                  </a:lnTo>
                  <a:lnTo>
                    <a:pt x="496150" y="1719592"/>
                  </a:lnTo>
                  <a:lnTo>
                    <a:pt x="514350" y="1766684"/>
                  </a:lnTo>
                  <a:lnTo>
                    <a:pt x="540118" y="1807641"/>
                  </a:lnTo>
                  <a:lnTo>
                    <a:pt x="571944" y="1840280"/>
                  </a:lnTo>
                  <a:lnTo>
                    <a:pt x="608799" y="1863598"/>
                  </a:lnTo>
                  <a:lnTo>
                    <a:pt x="650697" y="1877593"/>
                  </a:lnTo>
                  <a:lnTo>
                    <a:pt x="697623" y="1882254"/>
                  </a:lnTo>
                  <a:lnTo>
                    <a:pt x="739178" y="1878685"/>
                  </a:lnTo>
                  <a:lnTo>
                    <a:pt x="776820" y="1867992"/>
                  </a:lnTo>
                  <a:lnTo>
                    <a:pt x="810564" y="1850161"/>
                  </a:lnTo>
                  <a:lnTo>
                    <a:pt x="839114" y="1826285"/>
                  </a:lnTo>
                  <a:lnTo>
                    <a:pt x="840409" y="1825205"/>
                  </a:lnTo>
                  <a:lnTo>
                    <a:pt x="864806" y="1795335"/>
                  </a:lnTo>
                  <a:lnTo>
                    <a:pt x="882230" y="1762785"/>
                  </a:lnTo>
                  <a:lnTo>
                    <a:pt x="892683" y="1727542"/>
                  </a:lnTo>
                  <a:lnTo>
                    <a:pt x="896175" y="1689608"/>
                  </a:lnTo>
                  <a:close/>
                </a:path>
                <a:path w="7693025" h="5609590">
                  <a:moveTo>
                    <a:pt x="1072070" y="1779295"/>
                  </a:moveTo>
                  <a:lnTo>
                    <a:pt x="980554" y="1779295"/>
                  </a:lnTo>
                  <a:lnTo>
                    <a:pt x="980554" y="1870811"/>
                  </a:lnTo>
                  <a:lnTo>
                    <a:pt x="1072070" y="1870811"/>
                  </a:lnTo>
                  <a:lnTo>
                    <a:pt x="1072070" y="1779295"/>
                  </a:lnTo>
                  <a:close/>
                </a:path>
                <a:path w="7693025" h="5609590">
                  <a:moveTo>
                    <a:pt x="1569897" y="1578483"/>
                  </a:moveTo>
                  <a:lnTo>
                    <a:pt x="1569834" y="1577467"/>
                  </a:lnTo>
                  <a:lnTo>
                    <a:pt x="1566392" y="1517345"/>
                  </a:lnTo>
                  <a:lnTo>
                    <a:pt x="1555902" y="1463141"/>
                  </a:lnTo>
                  <a:lnTo>
                    <a:pt x="1538414" y="1415846"/>
                  </a:lnTo>
                  <a:lnTo>
                    <a:pt x="1513928" y="1375486"/>
                  </a:lnTo>
                  <a:lnTo>
                    <a:pt x="1498752" y="1359712"/>
                  </a:lnTo>
                  <a:lnTo>
                    <a:pt x="1490649" y="1351292"/>
                  </a:lnTo>
                  <a:lnTo>
                    <a:pt x="1490649" y="1487373"/>
                  </a:lnTo>
                  <a:lnTo>
                    <a:pt x="1488198" y="1513535"/>
                  </a:lnTo>
                  <a:lnTo>
                    <a:pt x="1468691" y="1560690"/>
                  </a:lnTo>
                  <a:lnTo>
                    <a:pt x="1430947" y="1599336"/>
                  </a:lnTo>
                  <a:lnTo>
                    <a:pt x="1382636" y="1619491"/>
                  </a:lnTo>
                  <a:lnTo>
                    <a:pt x="1355001" y="1622005"/>
                  </a:lnTo>
                  <a:lnTo>
                    <a:pt x="1329651" y="1619834"/>
                  </a:lnTo>
                  <a:lnTo>
                    <a:pt x="1283792" y="1602447"/>
                  </a:lnTo>
                  <a:lnTo>
                    <a:pt x="1246022" y="1568284"/>
                  </a:lnTo>
                  <a:lnTo>
                    <a:pt x="1226324" y="1521015"/>
                  </a:lnTo>
                  <a:lnTo>
                    <a:pt x="1223860" y="1492694"/>
                  </a:lnTo>
                  <a:lnTo>
                    <a:pt x="1226083" y="1465935"/>
                  </a:lnTo>
                  <a:lnTo>
                    <a:pt x="1243850" y="1418780"/>
                  </a:lnTo>
                  <a:lnTo>
                    <a:pt x="1278775" y="1381467"/>
                  </a:lnTo>
                  <a:lnTo>
                    <a:pt x="1327188" y="1362138"/>
                  </a:lnTo>
                  <a:lnTo>
                    <a:pt x="1356233" y="1359712"/>
                  </a:lnTo>
                  <a:lnTo>
                    <a:pt x="1385773" y="1362138"/>
                  </a:lnTo>
                  <a:lnTo>
                    <a:pt x="1385227" y="1362138"/>
                  </a:lnTo>
                  <a:lnTo>
                    <a:pt x="1410817" y="1369123"/>
                  </a:lnTo>
                  <a:lnTo>
                    <a:pt x="1453667" y="1397355"/>
                  </a:lnTo>
                  <a:lnTo>
                    <a:pt x="1481391" y="1438681"/>
                  </a:lnTo>
                  <a:lnTo>
                    <a:pt x="1490649" y="1487373"/>
                  </a:lnTo>
                  <a:lnTo>
                    <a:pt x="1490649" y="1351292"/>
                  </a:lnTo>
                  <a:lnTo>
                    <a:pt x="1482877" y="1343215"/>
                  </a:lnTo>
                  <a:lnTo>
                    <a:pt x="1445691" y="1320152"/>
                  </a:lnTo>
                  <a:lnTo>
                    <a:pt x="1402384" y="1306309"/>
                  </a:lnTo>
                  <a:lnTo>
                    <a:pt x="1352956" y="1301699"/>
                  </a:lnTo>
                  <a:lnTo>
                    <a:pt x="1311960" y="1305229"/>
                  </a:lnTo>
                  <a:lnTo>
                    <a:pt x="1274775" y="1315808"/>
                  </a:lnTo>
                  <a:lnTo>
                    <a:pt x="1211808" y="1358138"/>
                  </a:lnTo>
                  <a:lnTo>
                    <a:pt x="1187577" y="1387792"/>
                  </a:lnTo>
                  <a:lnTo>
                    <a:pt x="1159903" y="1455686"/>
                  </a:lnTo>
                  <a:lnTo>
                    <a:pt x="1156449" y="1493926"/>
                  </a:lnTo>
                  <a:lnTo>
                    <a:pt x="1159738" y="1531416"/>
                  </a:lnTo>
                  <a:lnTo>
                    <a:pt x="1186091" y="1596961"/>
                  </a:lnTo>
                  <a:lnTo>
                    <a:pt x="1237056" y="1648193"/>
                  </a:lnTo>
                  <a:lnTo>
                    <a:pt x="1302219" y="1674672"/>
                  </a:lnTo>
                  <a:lnTo>
                    <a:pt x="1339481" y="1677974"/>
                  </a:lnTo>
                  <a:lnTo>
                    <a:pt x="1390980" y="1671701"/>
                  </a:lnTo>
                  <a:lnTo>
                    <a:pt x="1435582" y="1652854"/>
                  </a:lnTo>
                  <a:lnTo>
                    <a:pt x="1472615" y="1622005"/>
                  </a:lnTo>
                  <a:lnTo>
                    <a:pt x="1473301" y="1621447"/>
                  </a:lnTo>
                  <a:lnTo>
                    <a:pt x="1504124" y="1577467"/>
                  </a:lnTo>
                  <a:lnTo>
                    <a:pt x="1501140" y="1630705"/>
                  </a:lnTo>
                  <a:lnTo>
                    <a:pt x="1501063" y="1631886"/>
                  </a:lnTo>
                  <a:lnTo>
                    <a:pt x="1493139" y="1680337"/>
                  </a:lnTo>
                  <a:lnTo>
                    <a:pt x="1480337" y="1722793"/>
                  </a:lnTo>
                  <a:lnTo>
                    <a:pt x="1462659" y="1759280"/>
                  </a:lnTo>
                  <a:lnTo>
                    <a:pt x="1412544" y="1809534"/>
                  </a:lnTo>
                  <a:lnTo>
                    <a:pt x="1342745" y="1826285"/>
                  </a:lnTo>
                  <a:lnTo>
                    <a:pt x="1304645" y="1821459"/>
                  </a:lnTo>
                  <a:lnTo>
                    <a:pt x="1272463" y="1806981"/>
                  </a:lnTo>
                  <a:lnTo>
                    <a:pt x="1246225" y="1782851"/>
                  </a:lnTo>
                  <a:lnTo>
                    <a:pt x="1225905" y="1749069"/>
                  </a:lnTo>
                  <a:lnTo>
                    <a:pt x="1169924" y="1769491"/>
                  </a:lnTo>
                  <a:lnTo>
                    <a:pt x="1190917" y="1810092"/>
                  </a:lnTo>
                  <a:lnTo>
                    <a:pt x="1218628" y="1841665"/>
                  </a:lnTo>
                  <a:lnTo>
                    <a:pt x="1253020" y="1864220"/>
                  </a:lnTo>
                  <a:lnTo>
                    <a:pt x="1294130" y="1877745"/>
                  </a:lnTo>
                  <a:lnTo>
                    <a:pt x="1341932" y="1882254"/>
                  </a:lnTo>
                  <a:lnTo>
                    <a:pt x="1393532" y="1877009"/>
                  </a:lnTo>
                  <a:lnTo>
                    <a:pt x="1438846" y="1861248"/>
                  </a:lnTo>
                  <a:lnTo>
                    <a:pt x="1477899" y="1834997"/>
                  </a:lnTo>
                  <a:lnTo>
                    <a:pt x="1485658" y="1826285"/>
                  </a:lnTo>
                  <a:lnTo>
                    <a:pt x="1510665" y="1798231"/>
                  </a:lnTo>
                  <a:lnTo>
                    <a:pt x="1531988" y="1762556"/>
                  </a:lnTo>
                  <a:lnTo>
                    <a:pt x="1548549" y="1722793"/>
                  </a:lnTo>
                  <a:lnTo>
                    <a:pt x="1560410" y="1678800"/>
                  </a:lnTo>
                  <a:lnTo>
                    <a:pt x="1567522" y="1630705"/>
                  </a:lnTo>
                  <a:lnTo>
                    <a:pt x="1569897" y="1578483"/>
                  </a:lnTo>
                  <a:close/>
                </a:path>
                <a:path w="7693025" h="5609590">
                  <a:moveTo>
                    <a:pt x="2064880" y="1724647"/>
                  </a:moveTo>
                  <a:lnTo>
                    <a:pt x="2052345" y="1668170"/>
                  </a:lnTo>
                  <a:lnTo>
                    <a:pt x="2027402" y="1630324"/>
                  </a:lnTo>
                  <a:lnTo>
                    <a:pt x="1996643" y="1606334"/>
                  </a:lnTo>
                  <a:lnTo>
                    <a:pt x="1996643" y="1732127"/>
                  </a:lnTo>
                  <a:lnTo>
                    <a:pt x="1994217" y="1752473"/>
                  </a:lnTo>
                  <a:lnTo>
                    <a:pt x="1974811" y="1787474"/>
                  </a:lnTo>
                  <a:lnTo>
                    <a:pt x="1936864" y="1814131"/>
                  </a:lnTo>
                  <a:lnTo>
                    <a:pt x="1885594" y="1827834"/>
                  </a:lnTo>
                  <a:lnTo>
                    <a:pt x="1855292" y="1829549"/>
                  </a:lnTo>
                  <a:lnTo>
                    <a:pt x="1820748" y="1827834"/>
                  </a:lnTo>
                  <a:lnTo>
                    <a:pt x="1820202" y="1827834"/>
                  </a:lnTo>
                  <a:lnTo>
                    <a:pt x="1763090" y="1813775"/>
                  </a:lnTo>
                  <a:lnTo>
                    <a:pt x="1724609" y="1786483"/>
                  </a:lnTo>
                  <a:lnTo>
                    <a:pt x="1705305" y="1750364"/>
                  </a:lnTo>
                  <a:lnTo>
                    <a:pt x="1702892" y="1729270"/>
                  </a:lnTo>
                  <a:lnTo>
                    <a:pt x="1711718" y="1690103"/>
                  </a:lnTo>
                  <a:lnTo>
                    <a:pt x="1738223" y="1657337"/>
                  </a:lnTo>
                  <a:lnTo>
                    <a:pt x="1782406" y="1630959"/>
                  </a:lnTo>
                  <a:lnTo>
                    <a:pt x="1844255" y="1610969"/>
                  </a:lnTo>
                  <a:lnTo>
                    <a:pt x="1910918" y="1633435"/>
                  </a:lnTo>
                  <a:lnTo>
                    <a:pt x="1958543" y="1661121"/>
                  </a:lnTo>
                  <a:lnTo>
                    <a:pt x="1987118" y="1694014"/>
                  </a:lnTo>
                  <a:lnTo>
                    <a:pt x="1996643" y="1732127"/>
                  </a:lnTo>
                  <a:lnTo>
                    <a:pt x="1996643" y="1606334"/>
                  </a:lnTo>
                  <a:lnTo>
                    <a:pt x="1972551" y="1591233"/>
                  </a:lnTo>
                  <a:lnTo>
                    <a:pt x="1932914" y="1571142"/>
                  </a:lnTo>
                  <a:lnTo>
                    <a:pt x="1980272" y="1548815"/>
                  </a:lnTo>
                  <a:lnTo>
                    <a:pt x="1982635" y="1546821"/>
                  </a:lnTo>
                  <a:lnTo>
                    <a:pt x="2014105" y="1520215"/>
                  </a:lnTo>
                  <a:lnTo>
                    <a:pt x="2034413" y="1485328"/>
                  </a:lnTo>
                  <a:lnTo>
                    <a:pt x="2041182" y="1444167"/>
                  </a:lnTo>
                  <a:lnTo>
                    <a:pt x="2038007" y="1413852"/>
                  </a:lnTo>
                  <a:lnTo>
                    <a:pt x="2012683" y="1362316"/>
                  </a:lnTo>
                  <a:lnTo>
                    <a:pt x="1980311" y="1334706"/>
                  </a:lnTo>
                  <a:lnTo>
                    <a:pt x="1980311" y="1442237"/>
                  </a:lnTo>
                  <a:lnTo>
                    <a:pt x="1978494" y="1459865"/>
                  </a:lnTo>
                  <a:lnTo>
                    <a:pt x="1951304" y="1503527"/>
                  </a:lnTo>
                  <a:lnTo>
                    <a:pt x="1911972" y="1526603"/>
                  </a:lnTo>
                  <a:lnTo>
                    <a:pt x="1852015" y="1546821"/>
                  </a:lnTo>
                  <a:lnTo>
                    <a:pt x="1830679" y="1541106"/>
                  </a:lnTo>
                  <a:lnTo>
                    <a:pt x="1789925" y="1522323"/>
                  </a:lnTo>
                  <a:lnTo>
                    <a:pt x="1753793" y="1494282"/>
                  </a:lnTo>
                  <a:lnTo>
                    <a:pt x="1734693" y="1460373"/>
                  </a:lnTo>
                  <a:lnTo>
                    <a:pt x="1732318" y="1441424"/>
                  </a:lnTo>
                  <a:lnTo>
                    <a:pt x="1734451" y="1422628"/>
                  </a:lnTo>
                  <a:lnTo>
                    <a:pt x="1766633" y="1378292"/>
                  </a:lnTo>
                  <a:lnTo>
                    <a:pt x="1805851" y="1360690"/>
                  </a:lnTo>
                  <a:lnTo>
                    <a:pt x="1854873" y="1354810"/>
                  </a:lnTo>
                  <a:lnTo>
                    <a:pt x="1883194" y="1356283"/>
                  </a:lnTo>
                  <a:lnTo>
                    <a:pt x="1882140" y="1356283"/>
                  </a:lnTo>
                  <a:lnTo>
                    <a:pt x="1905787" y="1360373"/>
                  </a:lnTo>
                  <a:lnTo>
                    <a:pt x="1945779" y="1377073"/>
                  </a:lnTo>
                  <a:lnTo>
                    <a:pt x="1978152" y="1422082"/>
                  </a:lnTo>
                  <a:lnTo>
                    <a:pt x="1980222" y="1441424"/>
                  </a:lnTo>
                  <a:lnTo>
                    <a:pt x="1980311" y="1442237"/>
                  </a:lnTo>
                  <a:lnTo>
                    <a:pt x="1980311" y="1334706"/>
                  </a:lnTo>
                  <a:lnTo>
                    <a:pt x="1962988" y="1323860"/>
                  </a:lnTo>
                  <a:lnTo>
                    <a:pt x="1931073" y="1311554"/>
                  </a:lnTo>
                  <a:lnTo>
                    <a:pt x="1895259" y="1304264"/>
                  </a:lnTo>
                  <a:lnTo>
                    <a:pt x="1896452" y="1304264"/>
                  </a:lnTo>
                  <a:lnTo>
                    <a:pt x="1854060" y="1301699"/>
                  </a:lnTo>
                  <a:lnTo>
                    <a:pt x="1812696" y="1304264"/>
                  </a:lnTo>
                  <a:lnTo>
                    <a:pt x="1775612" y="1311960"/>
                  </a:lnTo>
                  <a:lnTo>
                    <a:pt x="1714334" y="1342732"/>
                  </a:lnTo>
                  <a:lnTo>
                    <a:pt x="1676704" y="1386573"/>
                  </a:lnTo>
                  <a:lnTo>
                    <a:pt x="1661629" y="1447444"/>
                  </a:lnTo>
                  <a:lnTo>
                    <a:pt x="1668233" y="1488732"/>
                  </a:lnTo>
                  <a:lnTo>
                    <a:pt x="1688071" y="1524812"/>
                  </a:lnTo>
                  <a:lnTo>
                    <a:pt x="1721142" y="1555686"/>
                  </a:lnTo>
                  <a:lnTo>
                    <a:pt x="1767446" y="1581353"/>
                  </a:lnTo>
                  <a:lnTo>
                    <a:pt x="1709356" y="1609483"/>
                  </a:lnTo>
                  <a:lnTo>
                    <a:pt x="1667852" y="1643075"/>
                  </a:lnTo>
                  <a:lnTo>
                    <a:pt x="1642960" y="1682140"/>
                  </a:lnTo>
                  <a:lnTo>
                    <a:pt x="1634667" y="1726679"/>
                  </a:lnTo>
                  <a:lnTo>
                    <a:pt x="1638185" y="1756854"/>
                  </a:lnTo>
                  <a:lnTo>
                    <a:pt x="1638236" y="1757324"/>
                  </a:lnTo>
                  <a:lnTo>
                    <a:pt x="1666836" y="1812086"/>
                  </a:lnTo>
                  <a:lnTo>
                    <a:pt x="1723390" y="1856359"/>
                  </a:lnTo>
                  <a:lnTo>
                    <a:pt x="1760804" y="1870748"/>
                  </a:lnTo>
                  <a:lnTo>
                    <a:pt x="1804352" y="1879434"/>
                  </a:lnTo>
                  <a:lnTo>
                    <a:pt x="1804974" y="1879434"/>
                  </a:lnTo>
                  <a:lnTo>
                    <a:pt x="1853247" y="1882254"/>
                  </a:lnTo>
                  <a:lnTo>
                    <a:pt x="1899513" y="1879434"/>
                  </a:lnTo>
                  <a:lnTo>
                    <a:pt x="1940712" y="1870951"/>
                  </a:lnTo>
                  <a:lnTo>
                    <a:pt x="1976843" y="1856816"/>
                  </a:lnTo>
                  <a:lnTo>
                    <a:pt x="2015642" y="1829549"/>
                  </a:lnTo>
                  <a:lnTo>
                    <a:pt x="2032812" y="1813039"/>
                  </a:lnTo>
                  <a:lnTo>
                    <a:pt x="2050503" y="1786483"/>
                  </a:lnTo>
                  <a:lnTo>
                    <a:pt x="2050630" y="1786318"/>
                  </a:lnTo>
                  <a:lnTo>
                    <a:pt x="2061311" y="1756854"/>
                  </a:lnTo>
                  <a:lnTo>
                    <a:pt x="2064880" y="1724647"/>
                  </a:lnTo>
                  <a:close/>
                </a:path>
                <a:path w="7693025" h="5609590">
                  <a:moveTo>
                    <a:pt x="2525941" y="1812798"/>
                  </a:moveTo>
                  <a:lnTo>
                    <a:pt x="2218296" y="1812798"/>
                  </a:lnTo>
                  <a:lnTo>
                    <a:pt x="2261730" y="1781911"/>
                  </a:lnTo>
                  <a:lnTo>
                    <a:pt x="2301837" y="1752333"/>
                  </a:lnTo>
                  <a:lnTo>
                    <a:pt x="2338603" y="1724063"/>
                  </a:lnTo>
                  <a:lnTo>
                    <a:pt x="2372042" y="1697101"/>
                  </a:lnTo>
                  <a:lnTo>
                    <a:pt x="2402154" y="1671434"/>
                  </a:lnTo>
                  <a:lnTo>
                    <a:pt x="2434844" y="1641284"/>
                  </a:lnTo>
                  <a:lnTo>
                    <a:pt x="2461844" y="1613331"/>
                  </a:lnTo>
                  <a:lnTo>
                    <a:pt x="2498775" y="1563992"/>
                  </a:lnTo>
                  <a:lnTo>
                    <a:pt x="2517914" y="1518132"/>
                  </a:lnTo>
                  <a:lnTo>
                    <a:pt x="2524264" y="1470837"/>
                  </a:lnTo>
                  <a:lnTo>
                    <a:pt x="2524302" y="1470431"/>
                  </a:lnTo>
                  <a:lnTo>
                    <a:pt x="2520924" y="1436446"/>
                  </a:lnTo>
                  <a:lnTo>
                    <a:pt x="2510853" y="1405267"/>
                  </a:lnTo>
                  <a:lnTo>
                    <a:pt x="2493962" y="1376591"/>
                  </a:lnTo>
                  <a:lnTo>
                    <a:pt x="2475966" y="1356855"/>
                  </a:lnTo>
                  <a:lnTo>
                    <a:pt x="2470378" y="1350721"/>
                  </a:lnTo>
                  <a:lnTo>
                    <a:pt x="2441397" y="1329270"/>
                  </a:lnTo>
                  <a:lnTo>
                    <a:pt x="2408377" y="1313954"/>
                  </a:lnTo>
                  <a:lnTo>
                    <a:pt x="2371331" y="1304759"/>
                  </a:lnTo>
                  <a:lnTo>
                    <a:pt x="2330246" y="1301699"/>
                  </a:lnTo>
                  <a:lnTo>
                    <a:pt x="2280424" y="1306258"/>
                  </a:lnTo>
                  <a:lnTo>
                    <a:pt x="2237181" y="1319911"/>
                  </a:lnTo>
                  <a:lnTo>
                    <a:pt x="2200516" y="1342656"/>
                  </a:lnTo>
                  <a:lnTo>
                    <a:pt x="2170430" y="1374546"/>
                  </a:lnTo>
                  <a:lnTo>
                    <a:pt x="2146947" y="1415478"/>
                  </a:lnTo>
                  <a:lnTo>
                    <a:pt x="2130044" y="1465529"/>
                  </a:lnTo>
                  <a:lnTo>
                    <a:pt x="2195004" y="1485138"/>
                  </a:lnTo>
                  <a:lnTo>
                    <a:pt x="2199602" y="1457058"/>
                  </a:lnTo>
                  <a:lnTo>
                    <a:pt x="2208492" y="1432077"/>
                  </a:lnTo>
                  <a:lnTo>
                    <a:pt x="2239137" y="1391373"/>
                  </a:lnTo>
                  <a:lnTo>
                    <a:pt x="2281313" y="1365491"/>
                  </a:lnTo>
                  <a:lnTo>
                    <a:pt x="2329421" y="1356855"/>
                  </a:lnTo>
                  <a:lnTo>
                    <a:pt x="2353424" y="1358823"/>
                  </a:lnTo>
                  <a:lnTo>
                    <a:pt x="2397137" y="1374546"/>
                  </a:lnTo>
                  <a:lnTo>
                    <a:pt x="2433472" y="1405267"/>
                  </a:lnTo>
                  <a:lnTo>
                    <a:pt x="2452471" y="1446530"/>
                  </a:lnTo>
                  <a:lnTo>
                    <a:pt x="2454795" y="1470431"/>
                  </a:lnTo>
                  <a:lnTo>
                    <a:pt x="2454846" y="1470837"/>
                  </a:lnTo>
                  <a:lnTo>
                    <a:pt x="2443556" y="1525841"/>
                  </a:lnTo>
                  <a:lnTo>
                    <a:pt x="2409710" y="1581353"/>
                  </a:lnTo>
                  <a:lnTo>
                    <a:pt x="2368448" y="1623009"/>
                  </a:lnTo>
                  <a:lnTo>
                    <a:pt x="2336215" y="1651177"/>
                  </a:lnTo>
                  <a:lnTo>
                    <a:pt x="2296274" y="1684248"/>
                  </a:lnTo>
                  <a:lnTo>
                    <a:pt x="2248585" y="1722196"/>
                  </a:lnTo>
                  <a:lnTo>
                    <a:pt x="2193175" y="1765058"/>
                  </a:lnTo>
                  <a:lnTo>
                    <a:pt x="2130044" y="1812798"/>
                  </a:lnTo>
                  <a:lnTo>
                    <a:pt x="2130044" y="1870811"/>
                  </a:lnTo>
                  <a:lnTo>
                    <a:pt x="2525941" y="1870811"/>
                  </a:lnTo>
                  <a:lnTo>
                    <a:pt x="2525941" y="1812798"/>
                  </a:lnTo>
                  <a:close/>
                </a:path>
                <a:path w="7693025" h="5609590">
                  <a:moveTo>
                    <a:pt x="6453200" y="225704"/>
                  </a:moveTo>
                  <a:lnTo>
                    <a:pt x="6437236" y="175310"/>
                  </a:lnTo>
                  <a:lnTo>
                    <a:pt x="6419723" y="151599"/>
                  </a:lnTo>
                  <a:lnTo>
                    <a:pt x="6410198" y="138696"/>
                  </a:lnTo>
                  <a:lnTo>
                    <a:pt x="6372695" y="116344"/>
                  </a:lnTo>
                  <a:lnTo>
                    <a:pt x="6325387" y="108775"/>
                  </a:lnTo>
                  <a:lnTo>
                    <a:pt x="6284773" y="114503"/>
                  </a:lnTo>
                  <a:lnTo>
                    <a:pt x="6249822" y="131064"/>
                  </a:lnTo>
                  <a:lnTo>
                    <a:pt x="6221285" y="157467"/>
                  </a:lnTo>
                  <a:lnTo>
                    <a:pt x="6199937" y="192773"/>
                  </a:lnTo>
                  <a:lnTo>
                    <a:pt x="6186563" y="236004"/>
                  </a:lnTo>
                  <a:lnTo>
                    <a:pt x="6182068" y="284848"/>
                  </a:lnTo>
                  <a:lnTo>
                    <a:pt x="6181941" y="286207"/>
                  </a:lnTo>
                  <a:lnTo>
                    <a:pt x="6186424" y="335838"/>
                  </a:lnTo>
                  <a:lnTo>
                    <a:pt x="6186462" y="336270"/>
                  </a:lnTo>
                  <a:lnTo>
                    <a:pt x="6199556" y="379120"/>
                  </a:lnTo>
                  <a:lnTo>
                    <a:pt x="6220625" y="414045"/>
                  </a:lnTo>
                  <a:lnTo>
                    <a:pt x="6283122" y="456031"/>
                  </a:lnTo>
                  <a:lnTo>
                    <a:pt x="6323343" y="461606"/>
                  </a:lnTo>
                  <a:lnTo>
                    <a:pt x="6349898" y="459524"/>
                  </a:lnTo>
                  <a:lnTo>
                    <a:pt x="6373647" y="453110"/>
                  </a:lnTo>
                  <a:lnTo>
                    <a:pt x="6394856" y="442112"/>
                  </a:lnTo>
                  <a:lnTo>
                    <a:pt x="6413767" y="426262"/>
                  </a:lnTo>
                  <a:lnTo>
                    <a:pt x="6419634" y="419455"/>
                  </a:lnTo>
                  <a:lnTo>
                    <a:pt x="6428143" y="409587"/>
                  </a:lnTo>
                  <a:lnTo>
                    <a:pt x="6438570" y="392264"/>
                  </a:lnTo>
                  <a:lnTo>
                    <a:pt x="6446456" y="371386"/>
                  </a:lnTo>
                  <a:lnTo>
                    <a:pt x="6453200" y="343992"/>
                  </a:lnTo>
                  <a:lnTo>
                    <a:pt x="6406286" y="335838"/>
                  </a:lnTo>
                  <a:lnTo>
                    <a:pt x="6394577" y="371843"/>
                  </a:lnTo>
                  <a:lnTo>
                    <a:pt x="6376873" y="398043"/>
                  </a:lnTo>
                  <a:lnTo>
                    <a:pt x="6353315" y="414045"/>
                  </a:lnTo>
                  <a:lnTo>
                    <a:pt x="6324028" y="419455"/>
                  </a:lnTo>
                  <a:lnTo>
                    <a:pt x="6287084" y="410184"/>
                  </a:lnTo>
                  <a:lnTo>
                    <a:pt x="6259525" y="383514"/>
                  </a:lnTo>
                  <a:lnTo>
                    <a:pt x="6242278" y="341160"/>
                  </a:lnTo>
                  <a:lnTo>
                    <a:pt x="6236322" y="284848"/>
                  </a:lnTo>
                  <a:lnTo>
                    <a:pt x="6242494" y="229323"/>
                  </a:lnTo>
                  <a:lnTo>
                    <a:pt x="6260198" y="187375"/>
                  </a:lnTo>
                  <a:lnTo>
                    <a:pt x="6288240" y="160858"/>
                  </a:lnTo>
                  <a:lnTo>
                    <a:pt x="6325387" y="151599"/>
                  </a:lnTo>
                  <a:lnTo>
                    <a:pt x="6355715" y="156819"/>
                  </a:lnTo>
                  <a:lnTo>
                    <a:pt x="6379350" y="172427"/>
                  </a:lnTo>
                  <a:lnTo>
                    <a:pt x="6396228" y="198348"/>
                  </a:lnTo>
                  <a:lnTo>
                    <a:pt x="6406286" y="234543"/>
                  </a:lnTo>
                  <a:lnTo>
                    <a:pt x="6453200" y="225704"/>
                  </a:lnTo>
                  <a:close/>
                </a:path>
                <a:path w="7693025" h="5609590">
                  <a:moveTo>
                    <a:pt x="6779514" y="452767"/>
                  </a:moveTo>
                  <a:lnTo>
                    <a:pt x="6773126" y="405434"/>
                  </a:lnTo>
                  <a:lnTo>
                    <a:pt x="6772719" y="283489"/>
                  </a:lnTo>
                  <a:lnTo>
                    <a:pt x="6772719" y="245414"/>
                  </a:lnTo>
                  <a:lnTo>
                    <a:pt x="6771500" y="212826"/>
                  </a:lnTo>
                  <a:lnTo>
                    <a:pt x="6767614" y="187121"/>
                  </a:lnTo>
                  <a:lnTo>
                    <a:pt x="6760667" y="166268"/>
                  </a:lnTo>
                  <a:lnTo>
                    <a:pt x="6750659" y="148882"/>
                  </a:lnTo>
                  <a:lnTo>
                    <a:pt x="6750278" y="148209"/>
                  </a:lnTo>
                  <a:lnTo>
                    <a:pt x="6733108" y="130568"/>
                  </a:lnTo>
                  <a:lnTo>
                    <a:pt x="6723088" y="125285"/>
                  </a:lnTo>
                  <a:lnTo>
                    <a:pt x="6723088" y="306603"/>
                  </a:lnTo>
                  <a:lnTo>
                    <a:pt x="6714782" y="352488"/>
                  </a:lnTo>
                  <a:lnTo>
                    <a:pt x="6691808" y="389128"/>
                  </a:lnTo>
                  <a:lnTo>
                    <a:pt x="6657124" y="413397"/>
                  </a:lnTo>
                  <a:lnTo>
                    <a:pt x="6613639" y="422173"/>
                  </a:lnTo>
                  <a:lnTo>
                    <a:pt x="6584912" y="417791"/>
                  </a:lnTo>
                  <a:lnTo>
                    <a:pt x="6562814" y="405434"/>
                  </a:lnTo>
                  <a:lnTo>
                    <a:pt x="6548628" y="386321"/>
                  </a:lnTo>
                  <a:lnTo>
                    <a:pt x="6543611" y="361670"/>
                  </a:lnTo>
                  <a:lnTo>
                    <a:pt x="6552298" y="328231"/>
                  </a:lnTo>
                  <a:lnTo>
                    <a:pt x="6577939" y="303720"/>
                  </a:lnTo>
                  <a:lnTo>
                    <a:pt x="6619900" y="288632"/>
                  </a:lnTo>
                  <a:lnTo>
                    <a:pt x="6677533" y="283489"/>
                  </a:lnTo>
                  <a:lnTo>
                    <a:pt x="6685686" y="283616"/>
                  </a:lnTo>
                  <a:lnTo>
                    <a:pt x="6695376" y="284010"/>
                  </a:lnTo>
                  <a:lnTo>
                    <a:pt x="6722402" y="285534"/>
                  </a:lnTo>
                  <a:lnTo>
                    <a:pt x="6722402" y="293687"/>
                  </a:lnTo>
                  <a:lnTo>
                    <a:pt x="6723062" y="300278"/>
                  </a:lnTo>
                  <a:lnTo>
                    <a:pt x="6723088" y="306603"/>
                  </a:lnTo>
                  <a:lnTo>
                    <a:pt x="6723088" y="125285"/>
                  </a:lnTo>
                  <a:lnTo>
                    <a:pt x="6709829" y="118287"/>
                  </a:lnTo>
                  <a:lnTo>
                    <a:pt x="6679908" y="111112"/>
                  </a:lnTo>
                  <a:lnTo>
                    <a:pt x="6642862" y="108775"/>
                  </a:lnTo>
                  <a:lnTo>
                    <a:pt x="6585801" y="114617"/>
                  </a:lnTo>
                  <a:lnTo>
                    <a:pt x="6542240" y="132054"/>
                  </a:lnTo>
                  <a:lnTo>
                    <a:pt x="6512458" y="160972"/>
                  </a:lnTo>
                  <a:lnTo>
                    <a:pt x="6496698" y="201231"/>
                  </a:lnTo>
                  <a:lnTo>
                    <a:pt x="6544970" y="209384"/>
                  </a:lnTo>
                  <a:lnTo>
                    <a:pt x="6555676" y="183019"/>
                  </a:lnTo>
                  <a:lnTo>
                    <a:pt x="6574536" y="164096"/>
                  </a:lnTo>
                  <a:lnTo>
                    <a:pt x="6601561" y="152692"/>
                  </a:lnTo>
                  <a:lnTo>
                    <a:pt x="6636753" y="148882"/>
                  </a:lnTo>
                  <a:lnTo>
                    <a:pt x="6676517" y="153492"/>
                  </a:lnTo>
                  <a:lnTo>
                    <a:pt x="6703022" y="168427"/>
                  </a:lnTo>
                  <a:lnTo>
                    <a:pt x="6717805" y="195351"/>
                  </a:lnTo>
                  <a:lnTo>
                    <a:pt x="6722402" y="235902"/>
                  </a:lnTo>
                  <a:lnTo>
                    <a:pt x="6722402" y="245414"/>
                  </a:lnTo>
                  <a:lnTo>
                    <a:pt x="6687413" y="244170"/>
                  </a:lnTo>
                  <a:lnTo>
                    <a:pt x="6675806" y="244170"/>
                  </a:lnTo>
                  <a:lnTo>
                    <a:pt x="6626238" y="246595"/>
                  </a:lnTo>
                  <a:lnTo>
                    <a:pt x="6582613" y="254177"/>
                  </a:lnTo>
                  <a:lnTo>
                    <a:pt x="6521170" y="284175"/>
                  </a:lnTo>
                  <a:lnTo>
                    <a:pt x="6496863" y="319189"/>
                  </a:lnTo>
                  <a:lnTo>
                    <a:pt x="6487858" y="360311"/>
                  </a:lnTo>
                  <a:lnTo>
                    <a:pt x="6496278" y="401955"/>
                  </a:lnTo>
                  <a:lnTo>
                    <a:pt x="6520066" y="433908"/>
                  </a:lnTo>
                  <a:lnTo>
                    <a:pt x="6556984" y="454380"/>
                  </a:lnTo>
                  <a:lnTo>
                    <a:pt x="6604800" y="461606"/>
                  </a:lnTo>
                  <a:lnTo>
                    <a:pt x="6619430" y="460984"/>
                  </a:lnTo>
                  <a:lnTo>
                    <a:pt x="6660540" y="452094"/>
                  </a:lnTo>
                  <a:lnTo>
                    <a:pt x="6694779" y="431952"/>
                  </a:lnTo>
                  <a:lnTo>
                    <a:pt x="6722402" y="392950"/>
                  </a:lnTo>
                  <a:lnTo>
                    <a:pt x="6723723" y="415671"/>
                  </a:lnTo>
                  <a:lnTo>
                    <a:pt x="6724866" y="430504"/>
                  </a:lnTo>
                  <a:lnTo>
                    <a:pt x="6726136" y="441312"/>
                  </a:lnTo>
                  <a:lnTo>
                    <a:pt x="6727749" y="452094"/>
                  </a:lnTo>
                  <a:lnTo>
                    <a:pt x="6727850" y="452767"/>
                  </a:lnTo>
                  <a:lnTo>
                    <a:pt x="6779514" y="452767"/>
                  </a:lnTo>
                  <a:close/>
                </a:path>
                <a:path w="7693025" h="5609590">
                  <a:moveTo>
                    <a:pt x="7034454" y="109448"/>
                  </a:moveTo>
                  <a:lnTo>
                    <a:pt x="7026300" y="108775"/>
                  </a:lnTo>
                  <a:lnTo>
                    <a:pt x="7020179" y="108089"/>
                  </a:lnTo>
                  <a:lnTo>
                    <a:pt x="7015416" y="108089"/>
                  </a:lnTo>
                  <a:lnTo>
                    <a:pt x="6962737" y="125018"/>
                  </a:lnTo>
                  <a:lnTo>
                    <a:pt x="6932727" y="159931"/>
                  </a:lnTo>
                  <a:lnTo>
                    <a:pt x="6915480" y="195795"/>
                  </a:lnTo>
                  <a:lnTo>
                    <a:pt x="6915480" y="117614"/>
                  </a:lnTo>
                  <a:lnTo>
                    <a:pt x="6869938" y="117614"/>
                  </a:lnTo>
                  <a:lnTo>
                    <a:pt x="6869938" y="452767"/>
                  </a:lnTo>
                  <a:lnTo>
                    <a:pt x="6921601" y="452767"/>
                  </a:lnTo>
                  <a:lnTo>
                    <a:pt x="6921601" y="276009"/>
                  </a:lnTo>
                  <a:lnTo>
                    <a:pt x="6922275" y="262343"/>
                  </a:lnTo>
                  <a:lnTo>
                    <a:pt x="6943357" y="202107"/>
                  </a:lnTo>
                  <a:lnTo>
                    <a:pt x="6991871" y="164160"/>
                  </a:lnTo>
                  <a:lnTo>
                    <a:pt x="7022897" y="159080"/>
                  </a:lnTo>
                  <a:lnTo>
                    <a:pt x="7034454" y="159080"/>
                  </a:lnTo>
                  <a:lnTo>
                    <a:pt x="7034454" y="109448"/>
                  </a:lnTo>
                  <a:close/>
                </a:path>
                <a:path w="7693025" h="5609590">
                  <a:moveTo>
                    <a:pt x="7373010" y="283489"/>
                  </a:moveTo>
                  <a:lnTo>
                    <a:pt x="7366698" y="225386"/>
                  </a:lnTo>
                  <a:lnTo>
                    <a:pt x="7348690" y="177177"/>
                  </a:lnTo>
                  <a:lnTo>
                    <a:pt x="7320140" y="140322"/>
                  </a:lnTo>
                  <a:lnTo>
                    <a:pt x="7317943" y="138963"/>
                  </a:lnTo>
                  <a:lnTo>
                    <a:pt x="7317943" y="290283"/>
                  </a:lnTo>
                  <a:lnTo>
                    <a:pt x="7311822" y="342226"/>
                  </a:lnTo>
                  <a:lnTo>
                    <a:pt x="7293889" y="384187"/>
                  </a:lnTo>
                  <a:lnTo>
                    <a:pt x="7266025" y="410273"/>
                  </a:lnTo>
                  <a:lnTo>
                    <a:pt x="7229564" y="419455"/>
                  </a:lnTo>
                  <a:lnTo>
                    <a:pt x="7209625" y="416991"/>
                  </a:lnTo>
                  <a:lnTo>
                    <a:pt x="7190384" y="409943"/>
                  </a:lnTo>
                  <a:lnTo>
                    <a:pt x="7173061" y="398818"/>
                  </a:lnTo>
                  <a:lnTo>
                    <a:pt x="7171982" y="397700"/>
                  </a:lnTo>
                  <a:lnTo>
                    <a:pt x="7158926" y="384187"/>
                  </a:lnTo>
                  <a:lnTo>
                    <a:pt x="7150608" y="371754"/>
                  </a:lnTo>
                  <a:lnTo>
                    <a:pt x="7144842" y="358698"/>
                  </a:lnTo>
                  <a:lnTo>
                    <a:pt x="7140981" y="342709"/>
                  </a:lnTo>
                  <a:lnTo>
                    <a:pt x="7138467" y="321564"/>
                  </a:lnTo>
                  <a:lnTo>
                    <a:pt x="7138467" y="246100"/>
                  </a:lnTo>
                  <a:lnTo>
                    <a:pt x="7149833" y="206959"/>
                  </a:lnTo>
                  <a:lnTo>
                    <a:pt x="7169734" y="177177"/>
                  </a:lnTo>
                  <a:lnTo>
                    <a:pt x="7175195" y="173355"/>
                  </a:lnTo>
                  <a:lnTo>
                    <a:pt x="7196772" y="158242"/>
                  </a:lnTo>
                  <a:lnTo>
                    <a:pt x="7266305" y="161226"/>
                  </a:lnTo>
                  <a:lnTo>
                    <a:pt x="7294143" y="188823"/>
                  </a:lnTo>
                  <a:lnTo>
                    <a:pt x="7311771" y="232486"/>
                  </a:lnTo>
                  <a:lnTo>
                    <a:pt x="7317943" y="290283"/>
                  </a:lnTo>
                  <a:lnTo>
                    <a:pt x="7317943" y="138963"/>
                  </a:lnTo>
                  <a:lnTo>
                    <a:pt x="7282510" y="116967"/>
                  </a:lnTo>
                  <a:lnTo>
                    <a:pt x="7237044" y="108775"/>
                  </a:lnTo>
                  <a:lnTo>
                    <a:pt x="7207110" y="112369"/>
                  </a:lnTo>
                  <a:lnTo>
                    <a:pt x="7181634" y="123736"/>
                  </a:lnTo>
                  <a:lnTo>
                    <a:pt x="7159218" y="143764"/>
                  </a:lnTo>
                  <a:lnTo>
                    <a:pt x="7138467" y="173355"/>
                  </a:lnTo>
                  <a:lnTo>
                    <a:pt x="7138467" y="0"/>
                  </a:lnTo>
                  <a:lnTo>
                    <a:pt x="7086117" y="0"/>
                  </a:lnTo>
                  <a:lnTo>
                    <a:pt x="7086117" y="452767"/>
                  </a:lnTo>
                  <a:lnTo>
                    <a:pt x="7111276" y="452767"/>
                  </a:lnTo>
                  <a:lnTo>
                    <a:pt x="7129627" y="397700"/>
                  </a:lnTo>
                  <a:lnTo>
                    <a:pt x="7151154" y="426339"/>
                  </a:lnTo>
                  <a:lnTo>
                    <a:pt x="7175424" y="446227"/>
                  </a:lnTo>
                  <a:lnTo>
                    <a:pt x="7203148" y="457835"/>
                  </a:lnTo>
                  <a:lnTo>
                    <a:pt x="7234999" y="461606"/>
                  </a:lnTo>
                  <a:lnTo>
                    <a:pt x="7280415" y="453136"/>
                  </a:lnTo>
                  <a:lnTo>
                    <a:pt x="7318527" y="429069"/>
                  </a:lnTo>
                  <a:lnTo>
                    <a:pt x="7325969" y="419455"/>
                  </a:lnTo>
                  <a:lnTo>
                    <a:pt x="7347725" y="391414"/>
                  </a:lnTo>
                  <a:lnTo>
                    <a:pt x="7366419" y="342226"/>
                  </a:lnTo>
                  <a:lnTo>
                    <a:pt x="7373010" y="283489"/>
                  </a:lnTo>
                  <a:close/>
                </a:path>
                <a:path w="7693025" h="5609590">
                  <a:moveTo>
                    <a:pt x="7412495" y="1409776"/>
                  </a:moveTo>
                  <a:lnTo>
                    <a:pt x="7407262" y="1357668"/>
                  </a:lnTo>
                  <a:lnTo>
                    <a:pt x="7401738" y="1340751"/>
                  </a:lnTo>
                  <a:lnTo>
                    <a:pt x="7392124" y="1311262"/>
                  </a:lnTo>
                  <a:lnTo>
                    <a:pt x="7367956" y="1271409"/>
                  </a:lnTo>
                  <a:lnTo>
                    <a:pt x="7355751" y="1259166"/>
                  </a:lnTo>
                  <a:lnTo>
                    <a:pt x="7335596" y="1238948"/>
                  </a:lnTo>
                  <a:lnTo>
                    <a:pt x="7295934" y="1214716"/>
                  </a:lnTo>
                  <a:lnTo>
                    <a:pt x="7249808" y="1199553"/>
                  </a:lnTo>
                  <a:lnTo>
                    <a:pt x="7215860" y="1196124"/>
                  </a:lnTo>
                  <a:lnTo>
                    <a:pt x="7215860" y="1427556"/>
                  </a:lnTo>
                  <a:lnTo>
                    <a:pt x="7210171" y="1459725"/>
                  </a:lnTo>
                  <a:lnTo>
                    <a:pt x="7210095" y="1460157"/>
                  </a:lnTo>
                  <a:lnTo>
                    <a:pt x="7194105" y="1485861"/>
                  </a:lnTo>
                  <a:lnTo>
                    <a:pt x="7194029" y="1486001"/>
                  </a:lnTo>
                  <a:lnTo>
                    <a:pt x="7169531" y="1503006"/>
                  </a:lnTo>
                  <a:lnTo>
                    <a:pt x="7138467" y="1509141"/>
                  </a:lnTo>
                  <a:lnTo>
                    <a:pt x="7107479" y="1503006"/>
                  </a:lnTo>
                  <a:lnTo>
                    <a:pt x="7082904" y="1485861"/>
                  </a:lnTo>
                  <a:lnTo>
                    <a:pt x="7066839" y="1459725"/>
                  </a:lnTo>
                  <a:lnTo>
                    <a:pt x="7061073" y="1426514"/>
                  </a:lnTo>
                  <a:lnTo>
                    <a:pt x="7067169" y="1392809"/>
                  </a:lnTo>
                  <a:lnTo>
                    <a:pt x="7083946" y="1365592"/>
                  </a:lnTo>
                  <a:lnTo>
                    <a:pt x="7109155" y="1347381"/>
                  </a:lnTo>
                  <a:lnTo>
                    <a:pt x="7140549" y="1340751"/>
                  </a:lnTo>
                  <a:lnTo>
                    <a:pt x="7170407" y="1347254"/>
                  </a:lnTo>
                  <a:lnTo>
                    <a:pt x="7194283" y="1365326"/>
                  </a:lnTo>
                  <a:lnTo>
                    <a:pt x="7210120" y="1392809"/>
                  </a:lnTo>
                  <a:lnTo>
                    <a:pt x="7215860" y="1427556"/>
                  </a:lnTo>
                  <a:lnTo>
                    <a:pt x="7215860" y="1196124"/>
                  </a:lnTo>
                  <a:lnTo>
                    <a:pt x="7152818" y="1198270"/>
                  </a:lnTo>
                  <a:lnTo>
                    <a:pt x="7115188" y="1210271"/>
                  </a:lnTo>
                  <a:lnTo>
                    <a:pt x="7058977" y="1259166"/>
                  </a:lnTo>
                  <a:lnTo>
                    <a:pt x="7063092" y="1194320"/>
                  </a:lnTo>
                  <a:lnTo>
                    <a:pt x="7063092" y="1194155"/>
                  </a:lnTo>
                  <a:lnTo>
                    <a:pt x="7074154" y="1143508"/>
                  </a:lnTo>
                  <a:lnTo>
                    <a:pt x="7092023" y="1107274"/>
                  </a:lnTo>
                  <a:lnTo>
                    <a:pt x="7116635" y="1085494"/>
                  </a:lnTo>
                  <a:lnTo>
                    <a:pt x="7147877" y="1078230"/>
                  </a:lnTo>
                  <a:lnTo>
                    <a:pt x="7174966" y="1082624"/>
                  </a:lnTo>
                  <a:lnTo>
                    <a:pt x="7194410" y="1096924"/>
                  </a:lnTo>
                  <a:lnTo>
                    <a:pt x="7207593" y="1122794"/>
                  </a:lnTo>
                  <a:lnTo>
                    <a:pt x="7215860" y="1161897"/>
                  </a:lnTo>
                  <a:lnTo>
                    <a:pt x="7393660" y="1139926"/>
                  </a:lnTo>
                  <a:lnTo>
                    <a:pt x="7382573" y="1093495"/>
                  </a:lnTo>
                  <a:lnTo>
                    <a:pt x="7376122" y="1078230"/>
                  </a:lnTo>
                  <a:lnTo>
                    <a:pt x="7365212" y="1052410"/>
                  </a:lnTo>
                  <a:lnTo>
                    <a:pt x="7341832" y="1016952"/>
                  </a:lnTo>
                  <a:lnTo>
                    <a:pt x="7312736" y="987361"/>
                  </a:lnTo>
                  <a:lnTo>
                    <a:pt x="7278192" y="963891"/>
                  </a:lnTo>
                  <a:lnTo>
                    <a:pt x="7238492" y="946810"/>
                  </a:lnTo>
                  <a:lnTo>
                    <a:pt x="7193915" y="936371"/>
                  </a:lnTo>
                  <a:lnTo>
                    <a:pt x="7144740" y="932840"/>
                  </a:lnTo>
                  <a:lnTo>
                    <a:pt x="7101891" y="935837"/>
                  </a:lnTo>
                  <a:lnTo>
                    <a:pt x="7061822" y="944664"/>
                  </a:lnTo>
                  <a:lnTo>
                    <a:pt x="7024738" y="959116"/>
                  </a:lnTo>
                  <a:lnTo>
                    <a:pt x="6990791" y="978979"/>
                  </a:lnTo>
                  <a:lnTo>
                    <a:pt x="6960184" y="1004023"/>
                  </a:lnTo>
                  <a:lnTo>
                    <a:pt x="6933070" y="1034034"/>
                  </a:lnTo>
                  <a:lnTo>
                    <a:pt x="6909638" y="1068793"/>
                  </a:lnTo>
                  <a:lnTo>
                    <a:pt x="6890080" y="1108087"/>
                  </a:lnTo>
                  <a:lnTo>
                    <a:pt x="6874548" y="1151699"/>
                  </a:lnTo>
                  <a:lnTo>
                    <a:pt x="6863232" y="1199400"/>
                  </a:lnTo>
                  <a:lnTo>
                    <a:pt x="6856311" y="1250988"/>
                  </a:lnTo>
                  <a:lnTo>
                    <a:pt x="6853974" y="1306233"/>
                  </a:lnTo>
                  <a:lnTo>
                    <a:pt x="6856717" y="1362341"/>
                  </a:lnTo>
                  <a:lnTo>
                    <a:pt x="6864807" y="1414132"/>
                  </a:lnTo>
                  <a:lnTo>
                    <a:pt x="6878079" y="1461389"/>
                  </a:lnTo>
                  <a:lnTo>
                    <a:pt x="6896303" y="1503895"/>
                  </a:lnTo>
                  <a:lnTo>
                    <a:pt x="6919315" y="1541449"/>
                  </a:lnTo>
                  <a:lnTo>
                    <a:pt x="6946900" y="1573822"/>
                  </a:lnTo>
                  <a:lnTo>
                    <a:pt x="6978878" y="1600784"/>
                  </a:lnTo>
                  <a:lnTo>
                    <a:pt x="7015061" y="1622145"/>
                  </a:lnTo>
                  <a:lnTo>
                    <a:pt x="7055244" y="1637665"/>
                  </a:lnTo>
                  <a:lnTo>
                    <a:pt x="7099224" y="1647126"/>
                  </a:lnTo>
                  <a:lnTo>
                    <a:pt x="7146836" y="1650339"/>
                  </a:lnTo>
                  <a:lnTo>
                    <a:pt x="7196442" y="1646669"/>
                  </a:lnTo>
                  <a:lnTo>
                    <a:pt x="7242365" y="1636001"/>
                  </a:lnTo>
                  <a:lnTo>
                    <a:pt x="7284034" y="1618881"/>
                  </a:lnTo>
                  <a:lnTo>
                    <a:pt x="7320889" y="1595818"/>
                  </a:lnTo>
                  <a:lnTo>
                    <a:pt x="7352322" y="1567332"/>
                  </a:lnTo>
                  <a:lnTo>
                    <a:pt x="7377785" y="1533969"/>
                  </a:lnTo>
                  <a:lnTo>
                    <a:pt x="7390219" y="1509141"/>
                  </a:lnTo>
                  <a:lnTo>
                    <a:pt x="7396683" y="1496237"/>
                  </a:lnTo>
                  <a:lnTo>
                    <a:pt x="7408443" y="1454658"/>
                  </a:lnTo>
                  <a:lnTo>
                    <a:pt x="7412495" y="1409776"/>
                  </a:lnTo>
                  <a:close/>
                </a:path>
                <a:path w="7693025" h="5609590">
                  <a:moveTo>
                    <a:pt x="7692834" y="2634183"/>
                  </a:moveTo>
                  <a:lnTo>
                    <a:pt x="7621905" y="2614409"/>
                  </a:lnTo>
                  <a:lnTo>
                    <a:pt x="7576477" y="2604071"/>
                  </a:lnTo>
                  <a:lnTo>
                    <a:pt x="7529919" y="2595105"/>
                  </a:lnTo>
                  <a:lnTo>
                    <a:pt x="7482230" y="2587523"/>
                  </a:lnTo>
                  <a:lnTo>
                    <a:pt x="7433437" y="2581325"/>
                  </a:lnTo>
                  <a:lnTo>
                    <a:pt x="7383513" y="2576499"/>
                  </a:lnTo>
                  <a:lnTo>
                    <a:pt x="7332472" y="2573058"/>
                  </a:lnTo>
                  <a:lnTo>
                    <a:pt x="7282751" y="2571077"/>
                  </a:lnTo>
                  <a:lnTo>
                    <a:pt x="7287806" y="2571077"/>
                  </a:lnTo>
                  <a:lnTo>
                    <a:pt x="7227036" y="2570289"/>
                  </a:lnTo>
                  <a:lnTo>
                    <a:pt x="7173112" y="2571077"/>
                  </a:lnTo>
                  <a:lnTo>
                    <a:pt x="7120166" y="2573439"/>
                  </a:lnTo>
                  <a:lnTo>
                    <a:pt x="7068159" y="2577376"/>
                  </a:lnTo>
                  <a:lnTo>
                    <a:pt x="7017118" y="2582875"/>
                  </a:lnTo>
                  <a:lnTo>
                    <a:pt x="6967042" y="2589949"/>
                  </a:lnTo>
                  <a:lnTo>
                    <a:pt x="6917918" y="2598597"/>
                  </a:lnTo>
                  <a:lnTo>
                    <a:pt x="6869747" y="2608808"/>
                  </a:lnTo>
                  <a:lnTo>
                    <a:pt x="6822541" y="2620607"/>
                  </a:lnTo>
                  <a:lnTo>
                    <a:pt x="6776288" y="2633967"/>
                  </a:lnTo>
                  <a:lnTo>
                    <a:pt x="6731000" y="2648902"/>
                  </a:lnTo>
                  <a:lnTo>
                    <a:pt x="6686664" y="2665412"/>
                  </a:lnTo>
                  <a:lnTo>
                    <a:pt x="6643294" y="2683484"/>
                  </a:lnTo>
                  <a:lnTo>
                    <a:pt x="6600863" y="2703131"/>
                  </a:lnTo>
                  <a:lnTo>
                    <a:pt x="6559410" y="2724353"/>
                  </a:lnTo>
                  <a:lnTo>
                    <a:pt x="6518910" y="2747149"/>
                  </a:lnTo>
                  <a:lnTo>
                    <a:pt x="6479362" y="2771521"/>
                  </a:lnTo>
                  <a:lnTo>
                    <a:pt x="6440767" y="2797454"/>
                  </a:lnTo>
                  <a:lnTo>
                    <a:pt x="6403137" y="2824962"/>
                  </a:lnTo>
                  <a:lnTo>
                    <a:pt x="6366472" y="2854045"/>
                  </a:lnTo>
                  <a:lnTo>
                    <a:pt x="6330747" y="2884703"/>
                  </a:lnTo>
                  <a:lnTo>
                    <a:pt x="6295999" y="2916923"/>
                  </a:lnTo>
                  <a:lnTo>
                    <a:pt x="6262192" y="2950718"/>
                  </a:lnTo>
                  <a:lnTo>
                    <a:pt x="6229350" y="2986087"/>
                  </a:lnTo>
                  <a:lnTo>
                    <a:pt x="6197473" y="3023019"/>
                  </a:lnTo>
                  <a:lnTo>
                    <a:pt x="6167920" y="3059658"/>
                  </a:lnTo>
                  <a:lnTo>
                    <a:pt x="6139573" y="3097111"/>
                  </a:lnTo>
                  <a:lnTo>
                    <a:pt x="6112434" y="3135388"/>
                  </a:lnTo>
                  <a:lnTo>
                    <a:pt x="6086500" y="3174492"/>
                  </a:lnTo>
                  <a:lnTo>
                    <a:pt x="6061773" y="3214420"/>
                  </a:lnTo>
                  <a:lnTo>
                    <a:pt x="6038253" y="3255175"/>
                  </a:lnTo>
                  <a:lnTo>
                    <a:pt x="6015952" y="3296742"/>
                  </a:lnTo>
                  <a:lnTo>
                    <a:pt x="5994844" y="3339134"/>
                  </a:lnTo>
                  <a:lnTo>
                    <a:pt x="5974943" y="3382365"/>
                  </a:lnTo>
                  <a:lnTo>
                    <a:pt x="5956249" y="3426409"/>
                  </a:lnTo>
                  <a:lnTo>
                    <a:pt x="5938761" y="3471265"/>
                  </a:lnTo>
                  <a:lnTo>
                    <a:pt x="5922480" y="3516960"/>
                  </a:lnTo>
                  <a:lnTo>
                    <a:pt x="5907405" y="3563467"/>
                  </a:lnTo>
                  <a:lnTo>
                    <a:pt x="5893536" y="3610813"/>
                  </a:lnTo>
                  <a:lnTo>
                    <a:pt x="5880874" y="3658971"/>
                  </a:lnTo>
                  <a:lnTo>
                    <a:pt x="5869406" y="3707955"/>
                  </a:lnTo>
                  <a:lnTo>
                    <a:pt x="5859157" y="3757765"/>
                  </a:lnTo>
                  <a:lnTo>
                    <a:pt x="5850115" y="3808399"/>
                  </a:lnTo>
                  <a:lnTo>
                    <a:pt x="5842279" y="3859847"/>
                  </a:lnTo>
                  <a:lnTo>
                    <a:pt x="5835650" y="3912133"/>
                  </a:lnTo>
                  <a:lnTo>
                    <a:pt x="5830214" y="3965232"/>
                  </a:lnTo>
                  <a:lnTo>
                    <a:pt x="5825998" y="4019156"/>
                  </a:lnTo>
                  <a:lnTo>
                    <a:pt x="5822975" y="4073906"/>
                  </a:lnTo>
                  <a:lnTo>
                    <a:pt x="5821172" y="4129481"/>
                  </a:lnTo>
                  <a:lnTo>
                    <a:pt x="5820575" y="4185869"/>
                  </a:lnTo>
                  <a:lnTo>
                    <a:pt x="5821146" y="4243730"/>
                  </a:lnTo>
                  <a:lnTo>
                    <a:pt x="5822874" y="4300601"/>
                  </a:lnTo>
                  <a:lnTo>
                    <a:pt x="5825756" y="4356506"/>
                  </a:lnTo>
                  <a:lnTo>
                    <a:pt x="5829795" y="4411446"/>
                  </a:lnTo>
                  <a:lnTo>
                    <a:pt x="5834977" y="4465409"/>
                  </a:lnTo>
                  <a:lnTo>
                    <a:pt x="5841314" y="4518406"/>
                  </a:lnTo>
                  <a:lnTo>
                    <a:pt x="5848807" y="4570412"/>
                  </a:lnTo>
                  <a:lnTo>
                    <a:pt x="5857443" y="4621466"/>
                  </a:lnTo>
                  <a:lnTo>
                    <a:pt x="5867247" y="4671542"/>
                  </a:lnTo>
                  <a:lnTo>
                    <a:pt x="5878195" y="4720641"/>
                  </a:lnTo>
                  <a:lnTo>
                    <a:pt x="5890298" y="4768774"/>
                  </a:lnTo>
                  <a:lnTo>
                    <a:pt x="5903544" y="4815929"/>
                  </a:lnTo>
                  <a:lnTo>
                    <a:pt x="5917958" y="4862106"/>
                  </a:lnTo>
                  <a:lnTo>
                    <a:pt x="5933516" y="4907318"/>
                  </a:lnTo>
                  <a:lnTo>
                    <a:pt x="5950216" y="4951565"/>
                  </a:lnTo>
                  <a:lnTo>
                    <a:pt x="5968085" y="4994834"/>
                  </a:lnTo>
                  <a:lnTo>
                    <a:pt x="5987097" y="5037125"/>
                  </a:lnTo>
                  <a:lnTo>
                    <a:pt x="6007265" y="5078450"/>
                  </a:lnTo>
                  <a:lnTo>
                    <a:pt x="6028588" y="5118798"/>
                  </a:lnTo>
                  <a:lnTo>
                    <a:pt x="6051067" y="5158168"/>
                  </a:lnTo>
                  <a:lnTo>
                    <a:pt x="6074689" y="5196573"/>
                  </a:lnTo>
                  <a:lnTo>
                    <a:pt x="6099467" y="5234013"/>
                  </a:lnTo>
                  <a:lnTo>
                    <a:pt x="6125400" y="5270474"/>
                  </a:lnTo>
                  <a:lnTo>
                    <a:pt x="6152477" y="5305958"/>
                  </a:lnTo>
                  <a:lnTo>
                    <a:pt x="6180721" y="5340464"/>
                  </a:lnTo>
                  <a:lnTo>
                    <a:pt x="6210109" y="5374005"/>
                  </a:lnTo>
                  <a:lnTo>
                    <a:pt x="6244996" y="5411165"/>
                  </a:lnTo>
                  <a:lnTo>
                    <a:pt x="6280797" y="5446636"/>
                  </a:lnTo>
                  <a:lnTo>
                    <a:pt x="6317513" y="5480431"/>
                  </a:lnTo>
                  <a:lnTo>
                    <a:pt x="6355131" y="5512536"/>
                  </a:lnTo>
                  <a:lnTo>
                    <a:pt x="6393662" y="5542978"/>
                  </a:lnTo>
                  <a:lnTo>
                    <a:pt x="6433109" y="5571731"/>
                  </a:lnTo>
                  <a:lnTo>
                    <a:pt x="6473469" y="5598807"/>
                  </a:lnTo>
                  <a:lnTo>
                    <a:pt x="6490449" y="5609247"/>
                  </a:lnTo>
                  <a:lnTo>
                    <a:pt x="7692834" y="5609247"/>
                  </a:lnTo>
                  <a:lnTo>
                    <a:pt x="7692834" y="5203939"/>
                  </a:lnTo>
                  <a:lnTo>
                    <a:pt x="7692834" y="4917198"/>
                  </a:lnTo>
                  <a:lnTo>
                    <a:pt x="7664958" y="4967440"/>
                  </a:lnTo>
                  <a:lnTo>
                    <a:pt x="7639558" y="5005209"/>
                  </a:lnTo>
                  <a:lnTo>
                    <a:pt x="7612189" y="5039703"/>
                  </a:lnTo>
                  <a:lnTo>
                    <a:pt x="7582865" y="5070907"/>
                  </a:lnTo>
                  <a:lnTo>
                    <a:pt x="7551572" y="5098834"/>
                  </a:lnTo>
                  <a:lnTo>
                    <a:pt x="7518311" y="5123472"/>
                  </a:lnTo>
                  <a:lnTo>
                    <a:pt x="7483094" y="5144821"/>
                  </a:lnTo>
                  <a:lnTo>
                    <a:pt x="7445896" y="5162880"/>
                  </a:lnTo>
                  <a:lnTo>
                    <a:pt x="7406754" y="5177663"/>
                  </a:lnTo>
                  <a:lnTo>
                    <a:pt x="7365632" y="5189169"/>
                  </a:lnTo>
                  <a:lnTo>
                    <a:pt x="7322553" y="5197373"/>
                  </a:lnTo>
                  <a:lnTo>
                    <a:pt x="7277519" y="5202301"/>
                  </a:lnTo>
                  <a:lnTo>
                    <a:pt x="7230516" y="5203939"/>
                  </a:lnTo>
                  <a:lnTo>
                    <a:pt x="7175563" y="5201844"/>
                  </a:lnTo>
                  <a:lnTo>
                    <a:pt x="7123100" y="5195532"/>
                  </a:lnTo>
                  <a:lnTo>
                    <a:pt x="7073125" y="5185016"/>
                  </a:lnTo>
                  <a:lnTo>
                    <a:pt x="7025640" y="5170297"/>
                  </a:lnTo>
                  <a:lnTo>
                    <a:pt x="6980644" y="5151374"/>
                  </a:lnTo>
                  <a:lnTo>
                    <a:pt x="6938137" y="5128247"/>
                  </a:lnTo>
                  <a:lnTo>
                    <a:pt x="6898106" y="5100917"/>
                  </a:lnTo>
                  <a:lnTo>
                    <a:pt x="6860578" y="5069370"/>
                  </a:lnTo>
                  <a:lnTo>
                    <a:pt x="6825526" y="5033619"/>
                  </a:lnTo>
                  <a:lnTo>
                    <a:pt x="6792976" y="4993665"/>
                  </a:lnTo>
                  <a:lnTo>
                    <a:pt x="6758292" y="4938928"/>
                  </a:lnTo>
                  <a:lnTo>
                    <a:pt x="6727965" y="4873663"/>
                  </a:lnTo>
                  <a:lnTo>
                    <a:pt x="6714414" y="4837087"/>
                  </a:lnTo>
                  <a:lnTo>
                    <a:pt x="6701955" y="4797869"/>
                  </a:lnTo>
                  <a:lnTo>
                    <a:pt x="6690576" y="4756023"/>
                  </a:lnTo>
                  <a:lnTo>
                    <a:pt x="6680289" y="4711547"/>
                  </a:lnTo>
                  <a:lnTo>
                    <a:pt x="6671081" y="4664430"/>
                  </a:lnTo>
                  <a:lnTo>
                    <a:pt x="6662953" y="4614697"/>
                  </a:lnTo>
                  <a:lnTo>
                    <a:pt x="6655905" y="4562310"/>
                  </a:lnTo>
                  <a:lnTo>
                    <a:pt x="6649948" y="4507306"/>
                  </a:lnTo>
                  <a:lnTo>
                    <a:pt x="6645072" y="4449661"/>
                  </a:lnTo>
                  <a:lnTo>
                    <a:pt x="6641274" y="4389386"/>
                  </a:lnTo>
                  <a:lnTo>
                    <a:pt x="6638569" y="4326483"/>
                  </a:lnTo>
                  <a:lnTo>
                    <a:pt x="6636944" y="4260939"/>
                  </a:lnTo>
                  <a:lnTo>
                    <a:pt x="6636410" y="4192765"/>
                  </a:lnTo>
                  <a:lnTo>
                    <a:pt x="6637033" y="4129481"/>
                  </a:lnTo>
                  <a:lnTo>
                    <a:pt x="6637083" y="4123461"/>
                  </a:lnTo>
                  <a:lnTo>
                    <a:pt x="6639141" y="4056583"/>
                  </a:lnTo>
                  <a:lnTo>
                    <a:pt x="6642570" y="3992130"/>
                  </a:lnTo>
                  <a:lnTo>
                    <a:pt x="6647358" y="3930116"/>
                  </a:lnTo>
                  <a:lnTo>
                    <a:pt x="6653517" y="3870541"/>
                  </a:lnTo>
                  <a:lnTo>
                    <a:pt x="6661048" y="3813391"/>
                  </a:lnTo>
                  <a:lnTo>
                    <a:pt x="6669951" y="3758666"/>
                  </a:lnTo>
                  <a:lnTo>
                    <a:pt x="6680213" y="3706380"/>
                  </a:lnTo>
                  <a:lnTo>
                    <a:pt x="6691858" y="3656520"/>
                  </a:lnTo>
                  <a:lnTo>
                    <a:pt x="6704863" y="3609098"/>
                  </a:lnTo>
                  <a:lnTo>
                    <a:pt x="6719240" y="3564102"/>
                  </a:lnTo>
                  <a:lnTo>
                    <a:pt x="6734988" y="3521545"/>
                  </a:lnTo>
                  <a:lnTo>
                    <a:pt x="6752095" y="3481413"/>
                  </a:lnTo>
                  <a:lnTo>
                    <a:pt x="6770586" y="3443719"/>
                  </a:lnTo>
                  <a:lnTo>
                    <a:pt x="6790436" y="3408451"/>
                  </a:lnTo>
                  <a:lnTo>
                    <a:pt x="6811658" y="3375622"/>
                  </a:lnTo>
                  <a:lnTo>
                    <a:pt x="6858203" y="3317252"/>
                  </a:lnTo>
                  <a:lnTo>
                    <a:pt x="6910235" y="3268611"/>
                  </a:lnTo>
                  <a:lnTo>
                    <a:pt x="6967741" y="3229699"/>
                  </a:lnTo>
                  <a:lnTo>
                    <a:pt x="7030733" y="3200501"/>
                  </a:lnTo>
                  <a:lnTo>
                    <a:pt x="7099198" y="3181045"/>
                  </a:lnTo>
                  <a:lnTo>
                    <a:pt x="7173138" y="3171317"/>
                  </a:lnTo>
                  <a:lnTo>
                    <a:pt x="7212165" y="3170097"/>
                  </a:lnTo>
                  <a:lnTo>
                    <a:pt x="7258863" y="3171609"/>
                  </a:lnTo>
                  <a:lnTo>
                    <a:pt x="7303376" y="3176130"/>
                  </a:lnTo>
                  <a:lnTo>
                    <a:pt x="7345680" y="3183661"/>
                  </a:lnTo>
                  <a:lnTo>
                    <a:pt x="7385774" y="3194202"/>
                  </a:lnTo>
                  <a:lnTo>
                    <a:pt x="7423671" y="3207753"/>
                  </a:lnTo>
                  <a:lnTo>
                    <a:pt x="7459358" y="3224326"/>
                  </a:lnTo>
                  <a:lnTo>
                    <a:pt x="7492847" y="3243910"/>
                  </a:lnTo>
                  <a:lnTo>
                    <a:pt x="7524128" y="3266490"/>
                  </a:lnTo>
                  <a:lnTo>
                    <a:pt x="7553211" y="3292106"/>
                  </a:lnTo>
                  <a:lnTo>
                    <a:pt x="7580084" y="3320719"/>
                  </a:lnTo>
                  <a:lnTo>
                    <a:pt x="7604760" y="3352342"/>
                  </a:lnTo>
                  <a:lnTo>
                    <a:pt x="7627239" y="3386988"/>
                  </a:lnTo>
                  <a:lnTo>
                    <a:pt x="7647508" y="3424631"/>
                  </a:lnTo>
                  <a:lnTo>
                    <a:pt x="7665567" y="3465296"/>
                  </a:lnTo>
                  <a:lnTo>
                    <a:pt x="7681430" y="3508972"/>
                  </a:lnTo>
                  <a:lnTo>
                    <a:pt x="7692834" y="3547986"/>
                  </a:lnTo>
                  <a:lnTo>
                    <a:pt x="7692834" y="3170097"/>
                  </a:lnTo>
                  <a:lnTo>
                    <a:pt x="7692834" y="2634183"/>
                  </a:lnTo>
                  <a:close/>
                </a:path>
                <a:path w="7693025" h="5609590">
                  <a:moveTo>
                    <a:pt x="7692834" y="180047"/>
                  </a:moveTo>
                  <a:lnTo>
                    <a:pt x="7678585" y="157467"/>
                  </a:lnTo>
                  <a:lnTo>
                    <a:pt x="7671968" y="151599"/>
                  </a:lnTo>
                  <a:lnTo>
                    <a:pt x="7662608" y="143306"/>
                  </a:lnTo>
                  <a:lnTo>
                    <a:pt x="7662608" y="284848"/>
                  </a:lnTo>
                  <a:lnTo>
                    <a:pt x="7656195" y="341160"/>
                  </a:lnTo>
                  <a:lnTo>
                    <a:pt x="7656169" y="341452"/>
                  </a:lnTo>
                  <a:lnTo>
                    <a:pt x="7640180" y="377913"/>
                  </a:lnTo>
                  <a:lnTo>
                    <a:pt x="7637526" y="383857"/>
                  </a:lnTo>
                  <a:lnTo>
                    <a:pt x="7608024" y="410362"/>
                  </a:lnTo>
                  <a:lnTo>
                    <a:pt x="7607782" y="410362"/>
                  </a:lnTo>
                  <a:lnTo>
                    <a:pt x="7568793" y="419455"/>
                  </a:lnTo>
                  <a:lnTo>
                    <a:pt x="7529284" y="410362"/>
                  </a:lnTo>
                  <a:lnTo>
                    <a:pt x="7500036" y="383857"/>
                  </a:lnTo>
                  <a:lnTo>
                    <a:pt x="7482002" y="341452"/>
                  </a:lnTo>
                  <a:lnTo>
                    <a:pt x="7475791" y="284848"/>
                  </a:lnTo>
                  <a:lnTo>
                    <a:pt x="7475728" y="284175"/>
                  </a:lnTo>
                  <a:lnTo>
                    <a:pt x="7475652" y="283489"/>
                  </a:lnTo>
                  <a:lnTo>
                    <a:pt x="7481900" y="228752"/>
                  </a:lnTo>
                  <a:lnTo>
                    <a:pt x="7481964" y="228180"/>
                  </a:lnTo>
                  <a:lnTo>
                    <a:pt x="7500137" y="186867"/>
                  </a:lnTo>
                  <a:lnTo>
                    <a:pt x="7500201" y="186702"/>
                  </a:lnTo>
                  <a:lnTo>
                    <a:pt x="7529258" y="160667"/>
                  </a:lnTo>
                  <a:lnTo>
                    <a:pt x="7568108" y="151599"/>
                  </a:lnTo>
                  <a:lnTo>
                    <a:pt x="7607821" y="160667"/>
                  </a:lnTo>
                  <a:lnTo>
                    <a:pt x="7637539" y="186867"/>
                  </a:lnTo>
                  <a:lnTo>
                    <a:pt x="7656157" y="228752"/>
                  </a:lnTo>
                  <a:lnTo>
                    <a:pt x="7662443" y="283489"/>
                  </a:lnTo>
                  <a:lnTo>
                    <a:pt x="7662532" y="284175"/>
                  </a:lnTo>
                  <a:lnTo>
                    <a:pt x="7662608" y="284848"/>
                  </a:lnTo>
                  <a:lnTo>
                    <a:pt x="7662608" y="143306"/>
                  </a:lnTo>
                  <a:lnTo>
                    <a:pt x="7648892" y="131140"/>
                  </a:lnTo>
                  <a:lnTo>
                    <a:pt x="7612469" y="114541"/>
                  </a:lnTo>
                  <a:lnTo>
                    <a:pt x="7612672" y="114541"/>
                  </a:lnTo>
                  <a:lnTo>
                    <a:pt x="7570152" y="108775"/>
                  </a:lnTo>
                  <a:lnTo>
                    <a:pt x="7527760" y="114541"/>
                  </a:lnTo>
                  <a:lnTo>
                    <a:pt x="7490955" y="131140"/>
                  </a:lnTo>
                  <a:lnTo>
                    <a:pt x="7460691" y="157467"/>
                  </a:lnTo>
                  <a:lnTo>
                    <a:pt x="7437907" y="192481"/>
                  </a:lnTo>
                  <a:lnTo>
                    <a:pt x="7423544" y="235064"/>
                  </a:lnTo>
                  <a:lnTo>
                    <a:pt x="7418616" y="283489"/>
                  </a:lnTo>
                  <a:lnTo>
                    <a:pt x="7418616" y="284848"/>
                  </a:lnTo>
                  <a:lnTo>
                    <a:pt x="7423239" y="334619"/>
                  </a:lnTo>
                  <a:lnTo>
                    <a:pt x="7436802" y="377913"/>
                  </a:lnTo>
                  <a:lnTo>
                    <a:pt x="7458494" y="413169"/>
                  </a:lnTo>
                  <a:lnTo>
                    <a:pt x="7487539" y="439470"/>
                  </a:lnTo>
                  <a:lnTo>
                    <a:pt x="7523200" y="455930"/>
                  </a:lnTo>
                  <a:lnTo>
                    <a:pt x="7564717" y="461606"/>
                  </a:lnTo>
                  <a:lnTo>
                    <a:pt x="7607186" y="455930"/>
                  </a:lnTo>
                  <a:lnTo>
                    <a:pt x="7607630" y="455930"/>
                  </a:lnTo>
                  <a:lnTo>
                    <a:pt x="7645387" y="439254"/>
                  </a:lnTo>
                  <a:lnTo>
                    <a:pt x="7668679" y="419455"/>
                  </a:lnTo>
                  <a:lnTo>
                    <a:pt x="7676375" y="412915"/>
                  </a:lnTo>
                  <a:lnTo>
                    <a:pt x="7692834" y="388289"/>
                  </a:lnTo>
                  <a:lnTo>
                    <a:pt x="7692834" y="180047"/>
                  </a:lnTo>
                  <a:close/>
                </a:path>
              </a:pathLst>
            </a:custGeom>
            <a:solidFill>
              <a:srgbClr val="4C4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0" y="100177"/>
              <a:ext cx="3567429" cy="5756275"/>
            </a:xfrm>
            <a:custGeom>
              <a:avLst/>
              <a:gdLst/>
              <a:ahLst/>
              <a:cxnLst/>
              <a:rect l="l" t="t" r="r" b="b"/>
              <a:pathLst>
                <a:path w="3567429" h="5756275">
                  <a:moveTo>
                    <a:pt x="941590" y="453110"/>
                  </a:moveTo>
                  <a:lnTo>
                    <a:pt x="938542" y="437959"/>
                  </a:lnTo>
                  <a:lnTo>
                    <a:pt x="936383" y="422236"/>
                  </a:lnTo>
                  <a:lnTo>
                    <a:pt x="935062" y="405434"/>
                  </a:lnTo>
                  <a:lnTo>
                    <a:pt x="934999" y="402958"/>
                  </a:lnTo>
                  <a:lnTo>
                    <a:pt x="934910" y="399567"/>
                  </a:lnTo>
                  <a:lnTo>
                    <a:pt x="934821" y="395820"/>
                  </a:lnTo>
                  <a:lnTo>
                    <a:pt x="934732" y="392696"/>
                  </a:lnTo>
                  <a:lnTo>
                    <a:pt x="934618" y="283616"/>
                  </a:lnTo>
                  <a:lnTo>
                    <a:pt x="934618" y="245643"/>
                  </a:lnTo>
                  <a:lnTo>
                    <a:pt x="932840" y="211328"/>
                  </a:lnTo>
                  <a:lnTo>
                    <a:pt x="918286" y="157416"/>
                  </a:lnTo>
                  <a:lnTo>
                    <a:pt x="888530" y="125818"/>
                  </a:lnTo>
                  <a:lnTo>
                    <a:pt x="885151" y="124358"/>
                  </a:lnTo>
                  <a:lnTo>
                    <a:pt x="885151" y="301231"/>
                  </a:lnTo>
                  <a:lnTo>
                    <a:pt x="885151" y="307441"/>
                  </a:lnTo>
                  <a:lnTo>
                    <a:pt x="883348" y="328739"/>
                  </a:lnTo>
                  <a:lnTo>
                    <a:pt x="883259" y="329819"/>
                  </a:lnTo>
                  <a:lnTo>
                    <a:pt x="877570" y="350697"/>
                  </a:lnTo>
                  <a:lnTo>
                    <a:pt x="856399" y="385800"/>
                  </a:lnTo>
                  <a:lnTo>
                    <a:pt x="820216" y="413664"/>
                  </a:lnTo>
                  <a:lnTo>
                    <a:pt x="777278" y="422236"/>
                  </a:lnTo>
                  <a:lnTo>
                    <a:pt x="760882" y="421157"/>
                  </a:lnTo>
                  <a:lnTo>
                    <a:pt x="723988" y="404939"/>
                  </a:lnTo>
                  <a:lnTo>
                    <a:pt x="705573" y="363004"/>
                  </a:lnTo>
                  <a:lnTo>
                    <a:pt x="707720" y="344703"/>
                  </a:lnTo>
                  <a:lnTo>
                    <a:pt x="739762" y="303784"/>
                  </a:lnTo>
                  <a:lnTo>
                    <a:pt x="780846" y="288556"/>
                  </a:lnTo>
                  <a:lnTo>
                    <a:pt x="832853" y="283616"/>
                  </a:lnTo>
                  <a:lnTo>
                    <a:pt x="844956" y="283616"/>
                  </a:lnTo>
                  <a:lnTo>
                    <a:pt x="884161" y="285470"/>
                  </a:lnTo>
                  <a:lnTo>
                    <a:pt x="885151" y="301231"/>
                  </a:lnTo>
                  <a:lnTo>
                    <a:pt x="885151" y="124358"/>
                  </a:lnTo>
                  <a:lnTo>
                    <a:pt x="866444" y="116217"/>
                  </a:lnTo>
                  <a:lnTo>
                    <a:pt x="839317" y="110464"/>
                  </a:lnTo>
                  <a:lnTo>
                    <a:pt x="807148" y="108546"/>
                  </a:lnTo>
                  <a:lnTo>
                    <a:pt x="748982" y="114338"/>
                  </a:lnTo>
                  <a:lnTo>
                    <a:pt x="704913" y="131699"/>
                  </a:lnTo>
                  <a:lnTo>
                    <a:pt x="674954" y="160642"/>
                  </a:lnTo>
                  <a:lnTo>
                    <a:pt x="659104" y="201155"/>
                  </a:lnTo>
                  <a:lnTo>
                    <a:pt x="707237" y="209461"/>
                  </a:lnTo>
                  <a:lnTo>
                    <a:pt x="717854" y="183032"/>
                  </a:lnTo>
                  <a:lnTo>
                    <a:pt x="736777" y="164147"/>
                  </a:lnTo>
                  <a:lnTo>
                    <a:pt x="763993" y="152819"/>
                  </a:lnTo>
                  <a:lnTo>
                    <a:pt x="799515" y="149047"/>
                  </a:lnTo>
                  <a:lnTo>
                    <a:pt x="814997" y="149707"/>
                  </a:lnTo>
                  <a:lnTo>
                    <a:pt x="851966" y="159664"/>
                  </a:lnTo>
                  <a:lnTo>
                    <a:pt x="878014" y="188048"/>
                  </a:lnTo>
                  <a:lnTo>
                    <a:pt x="883780" y="227101"/>
                  </a:lnTo>
                  <a:lnTo>
                    <a:pt x="884161" y="245643"/>
                  </a:lnTo>
                  <a:lnTo>
                    <a:pt x="857770" y="244640"/>
                  </a:lnTo>
                  <a:lnTo>
                    <a:pt x="847686" y="244386"/>
                  </a:lnTo>
                  <a:lnTo>
                    <a:pt x="837730" y="244386"/>
                  </a:lnTo>
                  <a:lnTo>
                    <a:pt x="791679" y="246354"/>
                  </a:lnTo>
                  <a:lnTo>
                    <a:pt x="751217" y="252501"/>
                  </a:lnTo>
                  <a:lnTo>
                    <a:pt x="692962" y="277063"/>
                  </a:lnTo>
                  <a:lnTo>
                    <a:pt x="660603" y="314337"/>
                  </a:lnTo>
                  <a:lnTo>
                    <a:pt x="649808" y="360667"/>
                  </a:lnTo>
                  <a:lnTo>
                    <a:pt x="651700" y="380860"/>
                  </a:lnTo>
                  <a:lnTo>
                    <a:pt x="666800" y="416775"/>
                  </a:lnTo>
                  <a:lnTo>
                    <a:pt x="696760" y="445579"/>
                  </a:lnTo>
                  <a:lnTo>
                    <a:pt x="740079" y="460540"/>
                  </a:lnTo>
                  <a:lnTo>
                    <a:pt x="766648" y="462407"/>
                  </a:lnTo>
                  <a:lnTo>
                    <a:pt x="805116" y="458050"/>
                  </a:lnTo>
                  <a:lnTo>
                    <a:pt x="837526" y="444982"/>
                  </a:lnTo>
                  <a:lnTo>
                    <a:pt x="863879" y="423189"/>
                  </a:lnTo>
                  <a:lnTo>
                    <a:pt x="864514" y="422236"/>
                  </a:lnTo>
                  <a:lnTo>
                    <a:pt x="884161" y="392696"/>
                  </a:lnTo>
                  <a:lnTo>
                    <a:pt x="885609" y="412508"/>
                  </a:lnTo>
                  <a:lnTo>
                    <a:pt x="887158" y="430047"/>
                  </a:lnTo>
                  <a:lnTo>
                    <a:pt x="888657" y="443357"/>
                  </a:lnTo>
                  <a:lnTo>
                    <a:pt x="890143" y="453110"/>
                  </a:lnTo>
                  <a:lnTo>
                    <a:pt x="941590" y="453110"/>
                  </a:lnTo>
                  <a:close/>
                </a:path>
                <a:path w="3567429" h="5756275">
                  <a:moveTo>
                    <a:pt x="1084173" y="0"/>
                  </a:moveTo>
                  <a:lnTo>
                    <a:pt x="1032052" y="0"/>
                  </a:lnTo>
                  <a:lnTo>
                    <a:pt x="1032052" y="453110"/>
                  </a:lnTo>
                  <a:lnTo>
                    <a:pt x="1084173" y="453110"/>
                  </a:lnTo>
                  <a:lnTo>
                    <a:pt x="1084173" y="0"/>
                  </a:lnTo>
                  <a:close/>
                </a:path>
                <a:path w="3567429" h="5756275">
                  <a:moveTo>
                    <a:pt x="1445501" y="117843"/>
                  </a:moveTo>
                  <a:lnTo>
                    <a:pt x="1393393" y="117843"/>
                  </a:lnTo>
                  <a:lnTo>
                    <a:pt x="1393393" y="306717"/>
                  </a:lnTo>
                  <a:lnTo>
                    <a:pt x="1392542" y="322021"/>
                  </a:lnTo>
                  <a:lnTo>
                    <a:pt x="1379778" y="364312"/>
                  </a:lnTo>
                  <a:lnTo>
                    <a:pt x="1355534" y="397078"/>
                  </a:lnTo>
                  <a:lnTo>
                    <a:pt x="1312430" y="418363"/>
                  </a:lnTo>
                  <a:lnTo>
                    <a:pt x="1300111" y="419252"/>
                  </a:lnTo>
                  <a:lnTo>
                    <a:pt x="1287919" y="418084"/>
                  </a:lnTo>
                  <a:lnTo>
                    <a:pt x="1245400" y="389178"/>
                  </a:lnTo>
                  <a:lnTo>
                    <a:pt x="1233728" y="332155"/>
                  </a:lnTo>
                  <a:lnTo>
                    <a:pt x="1233716" y="117843"/>
                  </a:lnTo>
                  <a:lnTo>
                    <a:pt x="1181608" y="117843"/>
                  </a:lnTo>
                  <a:lnTo>
                    <a:pt x="1181608" y="332155"/>
                  </a:lnTo>
                  <a:lnTo>
                    <a:pt x="1183449" y="361607"/>
                  </a:lnTo>
                  <a:lnTo>
                    <a:pt x="1198105" y="409778"/>
                  </a:lnTo>
                  <a:lnTo>
                    <a:pt x="1226985" y="443331"/>
                  </a:lnTo>
                  <a:lnTo>
                    <a:pt x="1267333" y="460286"/>
                  </a:lnTo>
                  <a:lnTo>
                    <a:pt x="1291640" y="462407"/>
                  </a:lnTo>
                  <a:lnTo>
                    <a:pt x="1324914" y="457822"/>
                  </a:lnTo>
                  <a:lnTo>
                    <a:pt x="1353794" y="444068"/>
                  </a:lnTo>
                  <a:lnTo>
                    <a:pt x="1378280" y="421144"/>
                  </a:lnTo>
                  <a:lnTo>
                    <a:pt x="1379461" y="419252"/>
                  </a:lnTo>
                  <a:lnTo>
                    <a:pt x="1398282" y="389178"/>
                  </a:lnTo>
                  <a:lnTo>
                    <a:pt x="1398371" y="389039"/>
                  </a:lnTo>
                  <a:lnTo>
                    <a:pt x="1398371" y="453110"/>
                  </a:lnTo>
                  <a:lnTo>
                    <a:pt x="1445501" y="453110"/>
                  </a:lnTo>
                  <a:lnTo>
                    <a:pt x="1445501" y="389039"/>
                  </a:lnTo>
                  <a:lnTo>
                    <a:pt x="1445501" y="117843"/>
                  </a:lnTo>
                  <a:close/>
                </a:path>
                <a:path w="3567429" h="5756275">
                  <a:moveTo>
                    <a:pt x="1935149" y="1485417"/>
                  </a:moveTo>
                  <a:lnTo>
                    <a:pt x="1770938" y="1485417"/>
                  </a:lnTo>
                  <a:lnTo>
                    <a:pt x="1770938" y="1153871"/>
                  </a:lnTo>
                  <a:lnTo>
                    <a:pt x="1770938" y="933183"/>
                  </a:lnTo>
                  <a:lnTo>
                    <a:pt x="1619288" y="933183"/>
                  </a:lnTo>
                  <a:lnTo>
                    <a:pt x="1594675" y="964323"/>
                  </a:lnTo>
                  <a:lnTo>
                    <a:pt x="1562239" y="991298"/>
                  </a:lnTo>
                  <a:lnTo>
                    <a:pt x="1521917" y="1014209"/>
                  </a:lnTo>
                  <a:lnTo>
                    <a:pt x="1473657" y="1033145"/>
                  </a:lnTo>
                  <a:lnTo>
                    <a:pt x="1417421" y="1048232"/>
                  </a:lnTo>
                  <a:lnTo>
                    <a:pt x="1417421" y="1205115"/>
                  </a:lnTo>
                  <a:lnTo>
                    <a:pt x="1477822" y="1191907"/>
                  </a:lnTo>
                  <a:lnTo>
                    <a:pt x="1552346" y="1162227"/>
                  </a:lnTo>
                  <a:lnTo>
                    <a:pt x="1571167" y="1153871"/>
                  </a:lnTo>
                  <a:lnTo>
                    <a:pt x="1571167" y="1485417"/>
                  </a:lnTo>
                  <a:lnTo>
                    <a:pt x="1399641" y="1485417"/>
                  </a:lnTo>
                  <a:lnTo>
                    <a:pt x="1399641" y="1640205"/>
                  </a:lnTo>
                  <a:lnTo>
                    <a:pt x="1935149" y="1640205"/>
                  </a:lnTo>
                  <a:lnTo>
                    <a:pt x="1935149" y="1485417"/>
                  </a:lnTo>
                  <a:close/>
                </a:path>
                <a:path w="3567429" h="5756275">
                  <a:moveTo>
                    <a:pt x="1992071" y="244640"/>
                  </a:moveTo>
                  <a:lnTo>
                    <a:pt x="1990128" y="203695"/>
                  </a:lnTo>
                  <a:lnTo>
                    <a:pt x="1979307" y="160921"/>
                  </a:lnTo>
                  <a:lnTo>
                    <a:pt x="1979256" y="160782"/>
                  </a:lnTo>
                  <a:lnTo>
                    <a:pt x="1974684" y="153479"/>
                  </a:lnTo>
                  <a:lnTo>
                    <a:pt x="1971992" y="149174"/>
                  </a:lnTo>
                  <a:lnTo>
                    <a:pt x="1962492" y="138290"/>
                  </a:lnTo>
                  <a:lnTo>
                    <a:pt x="1950745" y="128130"/>
                  </a:lnTo>
                  <a:lnTo>
                    <a:pt x="1937346" y="119557"/>
                  </a:lnTo>
                  <a:lnTo>
                    <a:pt x="1923186" y="113563"/>
                  </a:lnTo>
                  <a:lnTo>
                    <a:pt x="1923427" y="113563"/>
                  </a:lnTo>
                  <a:lnTo>
                    <a:pt x="1907387" y="109766"/>
                  </a:lnTo>
                  <a:lnTo>
                    <a:pt x="1890826" y="108546"/>
                  </a:lnTo>
                  <a:lnTo>
                    <a:pt x="1857451" y="113563"/>
                  </a:lnTo>
                  <a:lnTo>
                    <a:pt x="1828673" y="128625"/>
                  </a:lnTo>
                  <a:lnTo>
                    <a:pt x="1804504" y="153733"/>
                  </a:lnTo>
                  <a:lnTo>
                    <a:pt x="1784934" y="188874"/>
                  </a:lnTo>
                  <a:lnTo>
                    <a:pt x="1780235" y="173113"/>
                  </a:lnTo>
                  <a:lnTo>
                    <a:pt x="1780159" y="172885"/>
                  </a:lnTo>
                  <a:lnTo>
                    <a:pt x="1773148" y="158089"/>
                  </a:lnTo>
                  <a:lnTo>
                    <a:pt x="1768792" y="151701"/>
                  </a:lnTo>
                  <a:lnTo>
                    <a:pt x="1763890" y="144500"/>
                  </a:lnTo>
                  <a:lnTo>
                    <a:pt x="1724431" y="114439"/>
                  </a:lnTo>
                  <a:lnTo>
                    <a:pt x="1690992" y="108546"/>
                  </a:lnTo>
                  <a:lnTo>
                    <a:pt x="1659902" y="113157"/>
                  </a:lnTo>
                  <a:lnTo>
                    <a:pt x="1632318" y="126961"/>
                  </a:lnTo>
                  <a:lnTo>
                    <a:pt x="1608277" y="149999"/>
                  </a:lnTo>
                  <a:lnTo>
                    <a:pt x="1587754" y="182232"/>
                  </a:lnTo>
                  <a:lnTo>
                    <a:pt x="1587754" y="117843"/>
                  </a:lnTo>
                  <a:lnTo>
                    <a:pt x="1542935" y="117843"/>
                  </a:lnTo>
                  <a:lnTo>
                    <a:pt x="1542935" y="453110"/>
                  </a:lnTo>
                  <a:lnTo>
                    <a:pt x="1592732" y="453110"/>
                  </a:lnTo>
                  <a:lnTo>
                    <a:pt x="1592732" y="252615"/>
                  </a:lnTo>
                  <a:lnTo>
                    <a:pt x="1594218" y="232359"/>
                  </a:lnTo>
                  <a:lnTo>
                    <a:pt x="1594269" y="231660"/>
                  </a:lnTo>
                  <a:lnTo>
                    <a:pt x="1598879" y="212623"/>
                  </a:lnTo>
                  <a:lnTo>
                    <a:pt x="1606550" y="195478"/>
                  </a:lnTo>
                  <a:lnTo>
                    <a:pt x="1615897" y="182232"/>
                  </a:lnTo>
                  <a:lnTo>
                    <a:pt x="1617294" y="180251"/>
                  </a:lnTo>
                  <a:lnTo>
                    <a:pt x="1630121" y="167754"/>
                  </a:lnTo>
                  <a:lnTo>
                    <a:pt x="1644015" y="158838"/>
                  </a:lnTo>
                  <a:lnTo>
                    <a:pt x="1659001" y="153479"/>
                  </a:lnTo>
                  <a:lnTo>
                    <a:pt x="1675053" y="151701"/>
                  </a:lnTo>
                  <a:lnTo>
                    <a:pt x="1686547" y="152844"/>
                  </a:lnTo>
                  <a:lnTo>
                    <a:pt x="1728622" y="180746"/>
                  </a:lnTo>
                  <a:lnTo>
                    <a:pt x="1740408" y="231660"/>
                  </a:lnTo>
                  <a:lnTo>
                    <a:pt x="1740446" y="453110"/>
                  </a:lnTo>
                  <a:lnTo>
                    <a:pt x="1790903" y="453110"/>
                  </a:lnTo>
                  <a:lnTo>
                    <a:pt x="1790903" y="264236"/>
                  </a:lnTo>
                  <a:lnTo>
                    <a:pt x="1792643" y="237972"/>
                  </a:lnTo>
                  <a:lnTo>
                    <a:pt x="1806448" y="196342"/>
                  </a:lnTo>
                  <a:lnTo>
                    <a:pt x="1846884" y="160210"/>
                  </a:lnTo>
                  <a:lnTo>
                    <a:pt x="1875180" y="153479"/>
                  </a:lnTo>
                  <a:lnTo>
                    <a:pt x="1877733" y="153479"/>
                  </a:lnTo>
                  <a:lnTo>
                    <a:pt x="1915058" y="166801"/>
                  </a:lnTo>
                  <a:lnTo>
                    <a:pt x="1938769" y="205397"/>
                  </a:lnTo>
                  <a:lnTo>
                    <a:pt x="1941042" y="231660"/>
                  </a:lnTo>
                  <a:lnTo>
                    <a:pt x="1941169" y="237972"/>
                  </a:lnTo>
                  <a:lnTo>
                    <a:pt x="1941283" y="453110"/>
                  </a:lnTo>
                  <a:lnTo>
                    <a:pt x="1992071" y="453110"/>
                  </a:lnTo>
                  <a:lnTo>
                    <a:pt x="1992071" y="244640"/>
                  </a:lnTo>
                  <a:close/>
                </a:path>
                <a:path w="3567429" h="5756275">
                  <a:moveTo>
                    <a:pt x="2141626" y="117843"/>
                  </a:moveTo>
                  <a:lnTo>
                    <a:pt x="2089505" y="117843"/>
                  </a:lnTo>
                  <a:lnTo>
                    <a:pt x="2089505" y="453110"/>
                  </a:lnTo>
                  <a:lnTo>
                    <a:pt x="2141626" y="453110"/>
                  </a:lnTo>
                  <a:lnTo>
                    <a:pt x="2141626" y="117843"/>
                  </a:lnTo>
                  <a:close/>
                </a:path>
                <a:path w="3567429" h="5756275">
                  <a:moveTo>
                    <a:pt x="2143277" y="0"/>
                  </a:moveTo>
                  <a:lnTo>
                    <a:pt x="2087181" y="0"/>
                  </a:lnTo>
                  <a:lnTo>
                    <a:pt x="2087181" y="58089"/>
                  </a:lnTo>
                  <a:lnTo>
                    <a:pt x="2143277" y="58089"/>
                  </a:lnTo>
                  <a:lnTo>
                    <a:pt x="2143277" y="0"/>
                  </a:lnTo>
                  <a:close/>
                </a:path>
                <a:path w="3567429" h="5756275">
                  <a:moveTo>
                    <a:pt x="2502954" y="259245"/>
                  </a:moveTo>
                  <a:lnTo>
                    <a:pt x="2500515" y="205638"/>
                  </a:lnTo>
                  <a:lnTo>
                    <a:pt x="2487231" y="159804"/>
                  </a:lnTo>
                  <a:lnTo>
                    <a:pt x="2456980" y="127965"/>
                  </a:lnTo>
                  <a:lnTo>
                    <a:pt x="2411133" y="109766"/>
                  </a:lnTo>
                  <a:lnTo>
                    <a:pt x="2393073" y="108546"/>
                  </a:lnTo>
                  <a:lnTo>
                    <a:pt x="2362060" y="112991"/>
                  </a:lnTo>
                  <a:lnTo>
                    <a:pt x="2334082" y="126301"/>
                  </a:lnTo>
                  <a:lnTo>
                    <a:pt x="2309063" y="148590"/>
                  </a:lnTo>
                  <a:lnTo>
                    <a:pt x="2287181" y="179578"/>
                  </a:lnTo>
                  <a:lnTo>
                    <a:pt x="2287181" y="117843"/>
                  </a:lnTo>
                  <a:lnTo>
                    <a:pt x="2238718" y="117843"/>
                  </a:lnTo>
                  <a:lnTo>
                    <a:pt x="2238718" y="453110"/>
                  </a:lnTo>
                  <a:lnTo>
                    <a:pt x="2290838" y="453110"/>
                  </a:lnTo>
                  <a:lnTo>
                    <a:pt x="2290838" y="269214"/>
                  </a:lnTo>
                  <a:lnTo>
                    <a:pt x="2292527" y="244424"/>
                  </a:lnTo>
                  <a:lnTo>
                    <a:pt x="2297607" y="222161"/>
                  </a:lnTo>
                  <a:lnTo>
                    <a:pt x="2306053" y="202425"/>
                  </a:lnTo>
                  <a:lnTo>
                    <a:pt x="2317889" y="185229"/>
                  </a:lnTo>
                  <a:lnTo>
                    <a:pt x="2323706" y="179578"/>
                  </a:lnTo>
                  <a:lnTo>
                    <a:pt x="2332215" y="171284"/>
                  </a:lnTo>
                  <a:lnTo>
                    <a:pt x="2348141" y="161328"/>
                  </a:lnTo>
                  <a:lnTo>
                    <a:pt x="2365667" y="155359"/>
                  </a:lnTo>
                  <a:lnTo>
                    <a:pt x="2384780" y="153365"/>
                  </a:lnTo>
                  <a:lnTo>
                    <a:pt x="2398687" y="154546"/>
                  </a:lnTo>
                  <a:lnTo>
                    <a:pt x="2433904" y="172275"/>
                  </a:lnTo>
                  <a:lnTo>
                    <a:pt x="2452903" y="216166"/>
                  </a:lnTo>
                  <a:lnTo>
                    <a:pt x="2454160" y="237680"/>
                  </a:lnTo>
                  <a:lnTo>
                    <a:pt x="2454160" y="453110"/>
                  </a:lnTo>
                  <a:lnTo>
                    <a:pt x="2502954" y="453110"/>
                  </a:lnTo>
                  <a:lnTo>
                    <a:pt x="2502954" y="259245"/>
                  </a:lnTo>
                  <a:close/>
                </a:path>
                <a:path w="3567429" h="5756275">
                  <a:moveTo>
                    <a:pt x="2518753" y="1440446"/>
                  </a:moveTo>
                  <a:lnTo>
                    <a:pt x="2514041" y="1393545"/>
                  </a:lnTo>
                  <a:lnTo>
                    <a:pt x="2499576" y="1354175"/>
                  </a:lnTo>
                  <a:lnTo>
                    <a:pt x="2474925" y="1321841"/>
                  </a:lnTo>
                  <a:lnTo>
                    <a:pt x="2439632" y="1296022"/>
                  </a:lnTo>
                  <a:lnTo>
                    <a:pt x="2393251" y="1276235"/>
                  </a:lnTo>
                  <a:lnTo>
                    <a:pt x="2437231" y="1253934"/>
                  </a:lnTo>
                  <a:lnTo>
                    <a:pt x="2469731" y="1220939"/>
                  </a:lnTo>
                  <a:lnTo>
                    <a:pt x="2489885" y="1178725"/>
                  </a:lnTo>
                  <a:lnTo>
                    <a:pt x="2496769" y="1128941"/>
                  </a:lnTo>
                  <a:lnTo>
                    <a:pt x="2496794" y="1128763"/>
                  </a:lnTo>
                  <a:lnTo>
                    <a:pt x="2492184" y="1086726"/>
                  </a:lnTo>
                  <a:lnTo>
                    <a:pt x="2491143" y="1083792"/>
                  </a:lnTo>
                  <a:lnTo>
                    <a:pt x="2478722" y="1048778"/>
                  </a:lnTo>
                  <a:lnTo>
                    <a:pt x="2456980" y="1015403"/>
                  </a:lnTo>
                  <a:lnTo>
                    <a:pt x="2427503" y="987044"/>
                  </a:lnTo>
                  <a:lnTo>
                    <a:pt x="2390876" y="964171"/>
                  </a:lnTo>
                  <a:lnTo>
                    <a:pt x="2347658" y="947267"/>
                  </a:lnTo>
                  <a:lnTo>
                    <a:pt x="2298408" y="936777"/>
                  </a:lnTo>
                  <a:lnTo>
                    <a:pt x="2243683" y="933183"/>
                  </a:lnTo>
                  <a:lnTo>
                    <a:pt x="2192744" y="936625"/>
                  </a:lnTo>
                  <a:lnTo>
                    <a:pt x="2146020" y="946810"/>
                  </a:lnTo>
                  <a:lnTo>
                    <a:pt x="2103805" y="963510"/>
                  </a:lnTo>
                  <a:lnTo>
                    <a:pt x="2066404" y="986523"/>
                  </a:lnTo>
                  <a:lnTo>
                    <a:pt x="2034095" y="1015606"/>
                  </a:lnTo>
                  <a:lnTo>
                    <a:pt x="2007171" y="1050544"/>
                  </a:lnTo>
                  <a:lnTo>
                    <a:pt x="1985949" y="1091133"/>
                  </a:lnTo>
                  <a:lnTo>
                    <a:pt x="1970697" y="1137132"/>
                  </a:lnTo>
                  <a:lnTo>
                    <a:pt x="2139086" y="1163281"/>
                  </a:lnTo>
                  <a:lnTo>
                    <a:pt x="2150465" y="1128941"/>
                  </a:lnTo>
                  <a:lnTo>
                    <a:pt x="2168906" y="1104315"/>
                  </a:lnTo>
                  <a:lnTo>
                    <a:pt x="2194395" y="1089291"/>
                  </a:lnTo>
                  <a:lnTo>
                    <a:pt x="2226945" y="1083792"/>
                  </a:lnTo>
                  <a:lnTo>
                    <a:pt x="2256485" y="1088631"/>
                  </a:lnTo>
                  <a:lnTo>
                    <a:pt x="2279637" y="1102093"/>
                  </a:lnTo>
                  <a:lnTo>
                    <a:pt x="2294750" y="1122616"/>
                  </a:lnTo>
                  <a:lnTo>
                    <a:pt x="2300160" y="1148638"/>
                  </a:lnTo>
                  <a:lnTo>
                    <a:pt x="2294953" y="1176528"/>
                  </a:lnTo>
                  <a:lnTo>
                    <a:pt x="2278850" y="1196086"/>
                  </a:lnTo>
                  <a:lnTo>
                    <a:pt x="2251189" y="1207617"/>
                  </a:lnTo>
                  <a:lnTo>
                    <a:pt x="2211260" y="1211389"/>
                  </a:lnTo>
                  <a:lnTo>
                    <a:pt x="2140140" y="1211389"/>
                  </a:lnTo>
                  <a:lnTo>
                    <a:pt x="2140140" y="1356766"/>
                  </a:lnTo>
                  <a:lnTo>
                    <a:pt x="2223808" y="1356766"/>
                  </a:lnTo>
                  <a:lnTo>
                    <a:pt x="2264219" y="1361274"/>
                  </a:lnTo>
                  <a:lnTo>
                    <a:pt x="2292972" y="1374813"/>
                  </a:lnTo>
                  <a:lnTo>
                    <a:pt x="2310142" y="1397368"/>
                  </a:lnTo>
                  <a:lnTo>
                    <a:pt x="2315845" y="1428940"/>
                  </a:lnTo>
                  <a:lnTo>
                    <a:pt x="2309507" y="1457858"/>
                  </a:lnTo>
                  <a:lnTo>
                    <a:pt x="2291791" y="1480705"/>
                  </a:lnTo>
                  <a:lnTo>
                    <a:pt x="2264664" y="1495704"/>
                  </a:lnTo>
                  <a:lnTo>
                    <a:pt x="2230082" y="1501101"/>
                  </a:lnTo>
                  <a:lnTo>
                    <a:pt x="2191562" y="1495183"/>
                  </a:lnTo>
                  <a:lnTo>
                    <a:pt x="2161971" y="1477314"/>
                  </a:lnTo>
                  <a:lnTo>
                    <a:pt x="2140813" y="1447279"/>
                  </a:lnTo>
                  <a:lnTo>
                    <a:pt x="2127593" y="1404886"/>
                  </a:lnTo>
                  <a:lnTo>
                    <a:pt x="1945601" y="1427899"/>
                  </a:lnTo>
                  <a:lnTo>
                    <a:pt x="1957184" y="1469923"/>
                  </a:lnTo>
                  <a:lnTo>
                    <a:pt x="1986635" y="1529664"/>
                  </a:lnTo>
                  <a:lnTo>
                    <a:pt x="2045601" y="1592567"/>
                  </a:lnTo>
                  <a:lnTo>
                    <a:pt x="2085924" y="1618818"/>
                  </a:lnTo>
                  <a:lnTo>
                    <a:pt x="2131479" y="1636877"/>
                  </a:lnTo>
                  <a:lnTo>
                    <a:pt x="2183346" y="1647317"/>
                  </a:lnTo>
                  <a:lnTo>
                    <a:pt x="2242642" y="1650669"/>
                  </a:lnTo>
                  <a:lnTo>
                    <a:pt x="2297011" y="1647761"/>
                  </a:lnTo>
                  <a:lnTo>
                    <a:pt x="2346236" y="1639201"/>
                  </a:lnTo>
                  <a:lnTo>
                    <a:pt x="2389987" y="1625219"/>
                  </a:lnTo>
                  <a:lnTo>
                    <a:pt x="2427935" y="1606042"/>
                  </a:lnTo>
                  <a:lnTo>
                    <a:pt x="2459736" y="1581912"/>
                  </a:lnTo>
                  <a:lnTo>
                    <a:pt x="2485047" y="1553057"/>
                  </a:lnTo>
                  <a:lnTo>
                    <a:pt x="2503551" y="1519694"/>
                  </a:lnTo>
                  <a:lnTo>
                    <a:pt x="2514892" y="1482090"/>
                  </a:lnTo>
                  <a:lnTo>
                    <a:pt x="2518753" y="1440446"/>
                  </a:lnTo>
                  <a:close/>
                </a:path>
                <a:path w="3567429" h="5756275">
                  <a:moveTo>
                    <a:pt x="2623705" y="5755830"/>
                  </a:moveTo>
                  <a:lnTo>
                    <a:pt x="2421547" y="5110048"/>
                  </a:lnTo>
                  <a:lnTo>
                    <a:pt x="2240267" y="4530928"/>
                  </a:lnTo>
                  <a:lnTo>
                    <a:pt x="1895690" y="3430130"/>
                  </a:lnTo>
                  <a:lnTo>
                    <a:pt x="1641741" y="2618892"/>
                  </a:lnTo>
                  <a:lnTo>
                    <a:pt x="1467383" y="2618892"/>
                  </a:lnTo>
                  <a:lnTo>
                    <a:pt x="1467383" y="4530928"/>
                  </a:lnTo>
                  <a:lnTo>
                    <a:pt x="802728" y="4530928"/>
                  </a:lnTo>
                  <a:lnTo>
                    <a:pt x="1137970" y="3430130"/>
                  </a:lnTo>
                  <a:lnTo>
                    <a:pt x="1467383" y="4530928"/>
                  </a:lnTo>
                  <a:lnTo>
                    <a:pt x="1467383" y="2618892"/>
                  </a:lnTo>
                  <a:lnTo>
                    <a:pt x="790994" y="2618892"/>
                  </a:lnTo>
                  <a:lnTo>
                    <a:pt x="0" y="5086693"/>
                  </a:lnTo>
                  <a:lnTo>
                    <a:pt x="0" y="5755830"/>
                  </a:lnTo>
                  <a:lnTo>
                    <a:pt x="429818" y="5755830"/>
                  </a:lnTo>
                  <a:lnTo>
                    <a:pt x="626452" y="5110048"/>
                  </a:lnTo>
                  <a:lnTo>
                    <a:pt x="1640674" y="5110048"/>
                  </a:lnTo>
                  <a:lnTo>
                    <a:pt x="1833943" y="5755830"/>
                  </a:lnTo>
                  <a:lnTo>
                    <a:pt x="2623705" y="5755830"/>
                  </a:lnTo>
                  <a:close/>
                </a:path>
                <a:path w="3567429" h="5756275">
                  <a:moveTo>
                    <a:pt x="2864294" y="117843"/>
                  </a:moveTo>
                  <a:lnTo>
                    <a:pt x="2812173" y="117843"/>
                  </a:lnTo>
                  <a:lnTo>
                    <a:pt x="2812173" y="306717"/>
                  </a:lnTo>
                  <a:lnTo>
                    <a:pt x="2811322" y="322021"/>
                  </a:lnTo>
                  <a:lnTo>
                    <a:pt x="2798559" y="364312"/>
                  </a:lnTo>
                  <a:lnTo>
                    <a:pt x="2774327" y="397078"/>
                  </a:lnTo>
                  <a:lnTo>
                    <a:pt x="2731211" y="418363"/>
                  </a:lnTo>
                  <a:lnTo>
                    <a:pt x="2718892" y="419252"/>
                  </a:lnTo>
                  <a:lnTo>
                    <a:pt x="2706700" y="418084"/>
                  </a:lnTo>
                  <a:lnTo>
                    <a:pt x="2664180" y="389178"/>
                  </a:lnTo>
                  <a:lnTo>
                    <a:pt x="2652522" y="332155"/>
                  </a:lnTo>
                  <a:lnTo>
                    <a:pt x="2652509" y="117843"/>
                  </a:lnTo>
                  <a:lnTo>
                    <a:pt x="2600388" y="117843"/>
                  </a:lnTo>
                  <a:lnTo>
                    <a:pt x="2600388" y="332155"/>
                  </a:lnTo>
                  <a:lnTo>
                    <a:pt x="2602230" y="361607"/>
                  </a:lnTo>
                  <a:lnTo>
                    <a:pt x="2616898" y="409778"/>
                  </a:lnTo>
                  <a:lnTo>
                    <a:pt x="2645765" y="443331"/>
                  </a:lnTo>
                  <a:lnTo>
                    <a:pt x="2686126" y="460286"/>
                  </a:lnTo>
                  <a:lnTo>
                    <a:pt x="2710434" y="462407"/>
                  </a:lnTo>
                  <a:lnTo>
                    <a:pt x="2743708" y="457822"/>
                  </a:lnTo>
                  <a:lnTo>
                    <a:pt x="2772575" y="444068"/>
                  </a:lnTo>
                  <a:lnTo>
                    <a:pt x="2797060" y="421144"/>
                  </a:lnTo>
                  <a:lnTo>
                    <a:pt x="2798241" y="419252"/>
                  </a:lnTo>
                  <a:lnTo>
                    <a:pt x="2817063" y="389178"/>
                  </a:lnTo>
                  <a:lnTo>
                    <a:pt x="2817152" y="389039"/>
                  </a:lnTo>
                  <a:lnTo>
                    <a:pt x="2817152" y="453110"/>
                  </a:lnTo>
                  <a:lnTo>
                    <a:pt x="2864294" y="453110"/>
                  </a:lnTo>
                  <a:lnTo>
                    <a:pt x="2864294" y="389039"/>
                  </a:lnTo>
                  <a:lnTo>
                    <a:pt x="2864294" y="117843"/>
                  </a:lnTo>
                  <a:close/>
                </a:path>
                <a:path w="3567429" h="5756275">
                  <a:moveTo>
                    <a:pt x="3410851" y="244640"/>
                  </a:moveTo>
                  <a:lnTo>
                    <a:pt x="3408908" y="203695"/>
                  </a:lnTo>
                  <a:lnTo>
                    <a:pt x="3398088" y="160921"/>
                  </a:lnTo>
                  <a:lnTo>
                    <a:pt x="3398037" y="160782"/>
                  </a:lnTo>
                  <a:lnTo>
                    <a:pt x="3393465" y="153479"/>
                  </a:lnTo>
                  <a:lnTo>
                    <a:pt x="3390773" y="149174"/>
                  </a:lnTo>
                  <a:lnTo>
                    <a:pt x="3381273" y="138290"/>
                  </a:lnTo>
                  <a:lnTo>
                    <a:pt x="3369526" y="128130"/>
                  </a:lnTo>
                  <a:lnTo>
                    <a:pt x="3356140" y="119557"/>
                  </a:lnTo>
                  <a:lnTo>
                    <a:pt x="3341979" y="113563"/>
                  </a:lnTo>
                  <a:lnTo>
                    <a:pt x="3342208" y="113563"/>
                  </a:lnTo>
                  <a:lnTo>
                    <a:pt x="3326180" y="109766"/>
                  </a:lnTo>
                  <a:lnTo>
                    <a:pt x="3309607" y="108546"/>
                  </a:lnTo>
                  <a:lnTo>
                    <a:pt x="3276231" y="113563"/>
                  </a:lnTo>
                  <a:lnTo>
                    <a:pt x="3247453" y="128625"/>
                  </a:lnTo>
                  <a:lnTo>
                    <a:pt x="3223285" y="153733"/>
                  </a:lnTo>
                  <a:lnTo>
                    <a:pt x="3203714" y="188874"/>
                  </a:lnTo>
                  <a:lnTo>
                    <a:pt x="3199015" y="173113"/>
                  </a:lnTo>
                  <a:lnTo>
                    <a:pt x="3198952" y="172885"/>
                  </a:lnTo>
                  <a:lnTo>
                    <a:pt x="3191941" y="158089"/>
                  </a:lnTo>
                  <a:lnTo>
                    <a:pt x="3187585" y="151701"/>
                  </a:lnTo>
                  <a:lnTo>
                    <a:pt x="3182683" y="144500"/>
                  </a:lnTo>
                  <a:lnTo>
                    <a:pt x="3143224" y="114439"/>
                  </a:lnTo>
                  <a:lnTo>
                    <a:pt x="3109772" y="108546"/>
                  </a:lnTo>
                  <a:lnTo>
                    <a:pt x="3078683" y="113157"/>
                  </a:lnTo>
                  <a:lnTo>
                    <a:pt x="3051098" y="126961"/>
                  </a:lnTo>
                  <a:lnTo>
                    <a:pt x="3027057" y="149999"/>
                  </a:lnTo>
                  <a:lnTo>
                    <a:pt x="3006534" y="182232"/>
                  </a:lnTo>
                  <a:lnTo>
                    <a:pt x="3006534" y="117843"/>
                  </a:lnTo>
                  <a:lnTo>
                    <a:pt x="2961729" y="117843"/>
                  </a:lnTo>
                  <a:lnTo>
                    <a:pt x="2961729" y="453110"/>
                  </a:lnTo>
                  <a:lnTo>
                    <a:pt x="3011513" y="453110"/>
                  </a:lnTo>
                  <a:lnTo>
                    <a:pt x="3011513" y="252615"/>
                  </a:lnTo>
                  <a:lnTo>
                    <a:pt x="3012998" y="232359"/>
                  </a:lnTo>
                  <a:lnTo>
                    <a:pt x="3013049" y="231660"/>
                  </a:lnTo>
                  <a:lnTo>
                    <a:pt x="3017659" y="212623"/>
                  </a:lnTo>
                  <a:lnTo>
                    <a:pt x="3025343" y="195478"/>
                  </a:lnTo>
                  <a:lnTo>
                    <a:pt x="3034690" y="182232"/>
                  </a:lnTo>
                  <a:lnTo>
                    <a:pt x="3036087" y="180251"/>
                  </a:lnTo>
                  <a:lnTo>
                    <a:pt x="3048914" y="167754"/>
                  </a:lnTo>
                  <a:lnTo>
                    <a:pt x="3062808" y="158838"/>
                  </a:lnTo>
                  <a:lnTo>
                    <a:pt x="3077794" y="153479"/>
                  </a:lnTo>
                  <a:lnTo>
                    <a:pt x="3093847" y="151701"/>
                  </a:lnTo>
                  <a:lnTo>
                    <a:pt x="3105327" y="152844"/>
                  </a:lnTo>
                  <a:lnTo>
                    <a:pt x="3147403" y="180746"/>
                  </a:lnTo>
                  <a:lnTo>
                    <a:pt x="3159201" y="231660"/>
                  </a:lnTo>
                  <a:lnTo>
                    <a:pt x="3159239" y="453110"/>
                  </a:lnTo>
                  <a:lnTo>
                    <a:pt x="3209696" y="453110"/>
                  </a:lnTo>
                  <a:lnTo>
                    <a:pt x="3209696" y="264236"/>
                  </a:lnTo>
                  <a:lnTo>
                    <a:pt x="3211436" y="237972"/>
                  </a:lnTo>
                  <a:lnTo>
                    <a:pt x="3225241" y="196342"/>
                  </a:lnTo>
                  <a:lnTo>
                    <a:pt x="3265665" y="160210"/>
                  </a:lnTo>
                  <a:lnTo>
                    <a:pt x="3293961" y="153479"/>
                  </a:lnTo>
                  <a:lnTo>
                    <a:pt x="3296513" y="153479"/>
                  </a:lnTo>
                  <a:lnTo>
                    <a:pt x="3333839" y="166801"/>
                  </a:lnTo>
                  <a:lnTo>
                    <a:pt x="3357549" y="205397"/>
                  </a:lnTo>
                  <a:lnTo>
                    <a:pt x="3359823" y="231660"/>
                  </a:lnTo>
                  <a:lnTo>
                    <a:pt x="3359950" y="237972"/>
                  </a:lnTo>
                  <a:lnTo>
                    <a:pt x="3360064" y="453110"/>
                  </a:lnTo>
                  <a:lnTo>
                    <a:pt x="3410851" y="453110"/>
                  </a:lnTo>
                  <a:lnTo>
                    <a:pt x="3410851" y="244640"/>
                  </a:lnTo>
                  <a:close/>
                </a:path>
                <a:path w="3567429" h="5756275">
                  <a:moveTo>
                    <a:pt x="3567125" y="2618892"/>
                  </a:moveTo>
                  <a:lnTo>
                    <a:pt x="2882290" y="2618892"/>
                  </a:lnTo>
                  <a:lnTo>
                    <a:pt x="2882290" y="5755830"/>
                  </a:lnTo>
                  <a:lnTo>
                    <a:pt x="3567125" y="5755830"/>
                  </a:lnTo>
                  <a:lnTo>
                    <a:pt x="3567125" y="2618892"/>
                  </a:lnTo>
                  <a:close/>
                </a:path>
              </a:pathLst>
            </a:custGeom>
            <a:solidFill>
              <a:srgbClr val="4C4C4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6837" y="2348503"/>
              <a:ext cx="4299249" cy="7581900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5693853" y="585481"/>
            <a:ext cx="2092960" cy="1238250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24765" marR="203200" indent="-12700">
              <a:lnSpc>
                <a:spcPct val="103899"/>
              </a:lnSpc>
              <a:spcBef>
                <a:spcPts val="45"/>
              </a:spcBef>
            </a:pPr>
            <a:r>
              <a:rPr dirty="0" sz="1100" spc="-85" b="1">
                <a:solidFill>
                  <a:srgbClr val="4C4C4D"/>
                </a:solidFill>
                <a:latin typeface="Trebuchet MS"/>
                <a:cs typeface="Trebuchet MS"/>
              </a:rPr>
              <a:t>The</a:t>
            </a:r>
            <a:r>
              <a:rPr dirty="0" sz="1100" spc="-9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70" b="1">
                <a:solidFill>
                  <a:srgbClr val="4C4C4D"/>
                </a:solidFill>
                <a:latin typeface="Trebuchet MS"/>
                <a:cs typeface="Trebuchet MS"/>
              </a:rPr>
              <a:t>monocoque</a:t>
            </a:r>
            <a:r>
              <a:rPr dirty="0" sz="1100" spc="-9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25" b="1">
                <a:solidFill>
                  <a:srgbClr val="4C4C4D"/>
                </a:solidFill>
                <a:latin typeface="Trebuchet MS"/>
                <a:cs typeface="Trebuchet MS"/>
              </a:rPr>
              <a:t>chassis</a:t>
            </a:r>
            <a:r>
              <a:rPr dirty="0" sz="1100" spc="-8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30" b="1">
                <a:solidFill>
                  <a:srgbClr val="4C4C4D"/>
                </a:solidFill>
                <a:latin typeface="Trebuchet MS"/>
                <a:cs typeface="Trebuchet MS"/>
              </a:rPr>
              <a:t>of</a:t>
            </a:r>
            <a:r>
              <a:rPr dirty="0" sz="1100" spc="-9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25" b="1">
                <a:solidFill>
                  <a:srgbClr val="4C4C4D"/>
                </a:solidFill>
                <a:latin typeface="Trebuchet MS"/>
                <a:cs typeface="Trebuchet MS"/>
              </a:rPr>
              <a:t>the </a:t>
            </a:r>
            <a:r>
              <a:rPr dirty="0" sz="1100" spc="-45" b="1">
                <a:solidFill>
                  <a:srgbClr val="4C4C4D"/>
                </a:solidFill>
                <a:latin typeface="Trebuchet MS"/>
                <a:cs typeface="Trebuchet MS"/>
              </a:rPr>
              <a:t>Alfa</a:t>
            </a:r>
            <a:r>
              <a:rPr dirty="0" sz="1100" spc="-14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70" b="1">
                <a:solidFill>
                  <a:srgbClr val="4C4C4D"/>
                </a:solidFill>
                <a:latin typeface="Trebuchet MS"/>
                <a:cs typeface="Trebuchet MS"/>
              </a:rPr>
              <a:t>Romeo</a:t>
            </a:r>
            <a:r>
              <a:rPr dirty="0" sz="1100" spc="-13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10" b="1">
                <a:solidFill>
                  <a:srgbClr val="4C4C4D"/>
                </a:solidFill>
                <a:latin typeface="Trebuchet MS"/>
                <a:cs typeface="Trebuchet MS"/>
              </a:rPr>
              <a:t>4C</a:t>
            </a:r>
            <a:r>
              <a:rPr dirty="0" sz="1100" spc="-14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30" b="1">
                <a:solidFill>
                  <a:srgbClr val="4C4C4D"/>
                </a:solidFill>
                <a:latin typeface="Trebuchet MS"/>
                <a:cs typeface="Trebuchet MS"/>
              </a:rPr>
              <a:t>is</a:t>
            </a:r>
            <a:r>
              <a:rPr dirty="0" sz="1100" spc="-13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55" b="1">
                <a:solidFill>
                  <a:srgbClr val="4C4C4D"/>
                </a:solidFill>
                <a:latin typeface="Trebuchet MS"/>
                <a:cs typeface="Trebuchet MS"/>
              </a:rPr>
              <a:t>a</a:t>
            </a:r>
            <a:r>
              <a:rPr dirty="0" sz="1100" spc="-14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60" b="1">
                <a:solidFill>
                  <a:srgbClr val="4C4C4D"/>
                </a:solidFill>
                <a:latin typeface="Trebuchet MS"/>
                <a:cs typeface="Trebuchet MS"/>
              </a:rPr>
              <a:t>single</a:t>
            </a:r>
            <a:r>
              <a:rPr dirty="0" sz="1100" spc="-13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65" b="1">
                <a:solidFill>
                  <a:srgbClr val="4C4C4D"/>
                </a:solidFill>
                <a:latin typeface="Trebuchet MS"/>
                <a:cs typeface="Trebuchet MS"/>
              </a:rPr>
              <a:t>carbon </a:t>
            </a:r>
            <a:r>
              <a:rPr dirty="0" sz="1100" spc="-45" b="1">
                <a:solidFill>
                  <a:srgbClr val="4C4C4D"/>
                </a:solidFill>
                <a:latin typeface="Trebuchet MS"/>
                <a:cs typeface="Trebuchet MS"/>
              </a:rPr>
              <a:t>fiber</a:t>
            </a:r>
            <a:r>
              <a:rPr dirty="0" sz="1100" spc="-7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50" b="1">
                <a:solidFill>
                  <a:srgbClr val="4C4C4D"/>
                </a:solidFill>
                <a:latin typeface="Trebuchet MS"/>
                <a:cs typeface="Trebuchet MS"/>
              </a:rPr>
              <a:t>body</a:t>
            </a:r>
            <a:r>
              <a:rPr dirty="0" sz="1100" spc="-7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45" b="1">
                <a:solidFill>
                  <a:srgbClr val="4C4C4D"/>
                </a:solidFill>
                <a:latin typeface="Trebuchet MS"/>
                <a:cs typeface="Trebuchet MS"/>
              </a:rPr>
              <a:t>similar</a:t>
            </a:r>
            <a:r>
              <a:rPr dirty="0" sz="1100" spc="-7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35" b="1">
                <a:solidFill>
                  <a:srgbClr val="4C4C4D"/>
                </a:solidFill>
                <a:latin typeface="Trebuchet MS"/>
                <a:cs typeface="Trebuchet MS"/>
              </a:rPr>
              <a:t>to</a:t>
            </a:r>
            <a:r>
              <a:rPr dirty="0" sz="1100" spc="-7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45" b="1">
                <a:solidFill>
                  <a:srgbClr val="4C4C4D"/>
                </a:solidFill>
                <a:latin typeface="Trebuchet MS"/>
                <a:cs typeface="Trebuchet MS"/>
              </a:rPr>
              <a:t>that</a:t>
            </a:r>
            <a:r>
              <a:rPr dirty="0" sz="1100" spc="-7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25" b="1">
                <a:solidFill>
                  <a:srgbClr val="4C4C4D"/>
                </a:solidFill>
                <a:latin typeface="Trebuchet MS"/>
                <a:cs typeface="Trebuchet MS"/>
              </a:rPr>
              <a:t>of</a:t>
            </a:r>
            <a:r>
              <a:rPr dirty="0" sz="1100" spc="-7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50" b="1">
                <a:solidFill>
                  <a:srgbClr val="4C4C4D"/>
                </a:solidFill>
                <a:latin typeface="Trebuchet MS"/>
                <a:cs typeface="Trebuchet MS"/>
              </a:rPr>
              <a:t>a</a:t>
            </a:r>
            <a:endParaRPr sz="1100">
              <a:latin typeface="Trebuchet MS"/>
              <a:cs typeface="Trebuchet MS"/>
            </a:endParaRPr>
          </a:p>
          <a:p>
            <a:pPr marL="31115" marR="5080" indent="635">
              <a:lnSpc>
                <a:spcPct val="103899"/>
              </a:lnSpc>
            </a:pPr>
            <a:r>
              <a:rPr dirty="0" sz="1100" spc="-65" b="1">
                <a:solidFill>
                  <a:srgbClr val="4C4C4D"/>
                </a:solidFill>
                <a:latin typeface="Trebuchet MS"/>
                <a:cs typeface="Trebuchet MS"/>
              </a:rPr>
              <a:t>supercar,</a:t>
            </a:r>
            <a:r>
              <a:rPr dirty="0" sz="1100" spc="-5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85" b="1">
                <a:solidFill>
                  <a:srgbClr val="4C4C4D"/>
                </a:solidFill>
                <a:latin typeface="Trebuchet MS"/>
                <a:cs typeface="Trebuchet MS"/>
              </a:rPr>
              <a:t>while</a:t>
            </a:r>
            <a:r>
              <a:rPr dirty="0" sz="1100" spc="-7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20" b="1">
                <a:solidFill>
                  <a:srgbClr val="4C4C4D"/>
                </a:solidFill>
                <a:latin typeface="Trebuchet MS"/>
                <a:cs typeface="Trebuchet MS"/>
              </a:rPr>
              <a:t>its</a:t>
            </a:r>
            <a:r>
              <a:rPr dirty="0" sz="1100" spc="-8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55" b="1">
                <a:solidFill>
                  <a:srgbClr val="4C4C4D"/>
                </a:solidFill>
                <a:latin typeface="Trebuchet MS"/>
                <a:cs typeface="Trebuchet MS"/>
              </a:rPr>
              <a:t>crankcase</a:t>
            </a:r>
            <a:r>
              <a:rPr dirty="0" sz="1100" spc="-7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25" b="1">
                <a:solidFill>
                  <a:srgbClr val="4C4C4D"/>
                </a:solidFill>
                <a:latin typeface="Trebuchet MS"/>
                <a:cs typeface="Trebuchet MS"/>
              </a:rPr>
              <a:t>and </a:t>
            </a:r>
            <a:r>
              <a:rPr dirty="0" sz="1100" spc="-20" b="1">
                <a:solidFill>
                  <a:srgbClr val="4C4C4D"/>
                </a:solidFill>
                <a:latin typeface="Trebuchet MS"/>
                <a:cs typeface="Trebuchet MS"/>
              </a:rPr>
              <a:t>its</a:t>
            </a:r>
            <a:r>
              <a:rPr dirty="0" sz="1100" spc="-9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50" b="1">
                <a:solidFill>
                  <a:srgbClr val="4C4C4D"/>
                </a:solidFill>
                <a:latin typeface="Trebuchet MS"/>
                <a:cs typeface="Trebuchet MS"/>
              </a:rPr>
              <a:t>front</a:t>
            </a:r>
            <a:r>
              <a:rPr dirty="0" sz="1100" spc="-9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75" b="1">
                <a:solidFill>
                  <a:srgbClr val="4C4C4D"/>
                </a:solidFill>
                <a:latin typeface="Trebuchet MS"/>
                <a:cs typeface="Trebuchet MS"/>
              </a:rPr>
              <a:t>and</a:t>
            </a:r>
            <a:r>
              <a:rPr dirty="0" sz="1100" spc="-114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80" b="1">
                <a:solidFill>
                  <a:srgbClr val="4C4C4D"/>
                </a:solidFill>
                <a:latin typeface="Trebuchet MS"/>
                <a:cs typeface="Trebuchet MS"/>
              </a:rPr>
              <a:t>rear</a:t>
            </a:r>
            <a:r>
              <a:rPr dirty="0" sz="1100" spc="-12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55" b="1">
                <a:solidFill>
                  <a:srgbClr val="4C4C4D"/>
                </a:solidFill>
                <a:latin typeface="Trebuchet MS"/>
                <a:cs typeface="Trebuchet MS"/>
              </a:rPr>
              <a:t>frames</a:t>
            </a:r>
            <a:r>
              <a:rPr dirty="0" sz="1100" spc="-114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10" b="1">
                <a:solidFill>
                  <a:srgbClr val="4C4C4D"/>
                </a:solidFill>
                <a:latin typeface="Trebuchet MS"/>
                <a:cs typeface="Trebuchet MS"/>
              </a:rPr>
              <a:t>combine </a:t>
            </a:r>
            <a:r>
              <a:rPr dirty="0" sz="1100" spc="-80" b="1">
                <a:solidFill>
                  <a:srgbClr val="4C4C4D"/>
                </a:solidFill>
                <a:latin typeface="Trebuchet MS"/>
                <a:cs typeface="Trebuchet MS"/>
              </a:rPr>
              <a:t>the</a:t>
            </a:r>
            <a:r>
              <a:rPr dirty="0" sz="1100" spc="-11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85" b="1">
                <a:solidFill>
                  <a:srgbClr val="4C4C4D"/>
                </a:solidFill>
                <a:latin typeface="Trebuchet MS"/>
                <a:cs typeface="Trebuchet MS"/>
              </a:rPr>
              <a:t>strength,</a:t>
            </a:r>
            <a:r>
              <a:rPr dirty="0" sz="1100" spc="-13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70" b="1">
                <a:solidFill>
                  <a:srgbClr val="4C4C4D"/>
                </a:solidFill>
                <a:latin typeface="Trebuchet MS"/>
                <a:cs typeface="Trebuchet MS"/>
              </a:rPr>
              <a:t>rigidity</a:t>
            </a:r>
            <a:r>
              <a:rPr dirty="0" sz="1100" spc="-135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85" b="1">
                <a:solidFill>
                  <a:srgbClr val="4C4C4D"/>
                </a:solidFill>
                <a:latin typeface="Trebuchet MS"/>
                <a:cs typeface="Trebuchet MS"/>
              </a:rPr>
              <a:t>and</a:t>
            </a:r>
            <a:r>
              <a:rPr dirty="0" sz="1100" spc="-13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65" b="1">
                <a:solidFill>
                  <a:srgbClr val="4C4C4D"/>
                </a:solidFill>
                <a:latin typeface="Trebuchet MS"/>
                <a:cs typeface="Trebuchet MS"/>
              </a:rPr>
              <a:t>lightweight </a:t>
            </a:r>
            <a:r>
              <a:rPr dirty="0" sz="1100" spc="-50" b="1">
                <a:solidFill>
                  <a:srgbClr val="4C4C4D"/>
                </a:solidFill>
                <a:latin typeface="Trebuchet MS"/>
                <a:cs typeface="Trebuchet MS"/>
              </a:rPr>
              <a:t>properties</a:t>
            </a:r>
            <a:r>
              <a:rPr dirty="0" sz="1100" spc="-9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30" b="1">
                <a:solidFill>
                  <a:srgbClr val="4C4C4D"/>
                </a:solidFill>
                <a:latin typeface="Trebuchet MS"/>
                <a:cs typeface="Trebuchet MS"/>
              </a:rPr>
              <a:t>of</a:t>
            </a:r>
            <a:r>
              <a:rPr dirty="0" sz="1100" spc="-90" b="1">
                <a:solidFill>
                  <a:srgbClr val="4C4C4D"/>
                </a:solidFill>
                <a:latin typeface="Trebuchet MS"/>
                <a:cs typeface="Trebuchet MS"/>
              </a:rPr>
              <a:t> </a:t>
            </a:r>
            <a:r>
              <a:rPr dirty="0" sz="1100" spc="-10" b="1">
                <a:solidFill>
                  <a:srgbClr val="4C4C4D"/>
                </a:solidFill>
                <a:latin typeface="Trebuchet MS"/>
                <a:cs typeface="Trebuchet MS"/>
              </a:rPr>
              <a:t>aluminum.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8209915" y="0"/>
            <a:ext cx="8249284" cy="10992485"/>
            <a:chOff x="8209915" y="0"/>
            <a:chExt cx="8249284" cy="10992485"/>
          </a:xfrm>
        </p:grpSpPr>
        <p:sp>
          <p:nvSpPr>
            <p:cNvPr id="12" name="object 12" descr=""/>
            <p:cNvSpPr/>
            <p:nvPr/>
          </p:nvSpPr>
          <p:spPr>
            <a:xfrm>
              <a:off x="8229599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9599" y="0"/>
              <a:ext cx="841146" cy="1097280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34108" y="0"/>
              <a:ext cx="8125090" cy="10972800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8229600" y="4741048"/>
              <a:ext cx="2381250" cy="6231890"/>
            </a:xfrm>
            <a:custGeom>
              <a:avLst/>
              <a:gdLst/>
              <a:ahLst/>
              <a:cxnLst/>
              <a:rect l="l" t="t" r="r" b="b"/>
              <a:pathLst>
                <a:path w="2381250" h="6231890">
                  <a:moveTo>
                    <a:pt x="2380689" y="1252118"/>
                  </a:moveTo>
                  <a:lnTo>
                    <a:pt x="2380689" y="0"/>
                  </a:lnTo>
                  <a:lnTo>
                    <a:pt x="0" y="0"/>
                  </a:lnTo>
                </a:path>
                <a:path w="2381250" h="6231890">
                  <a:moveTo>
                    <a:pt x="2380689" y="6231751"/>
                  </a:moveTo>
                  <a:lnTo>
                    <a:pt x="2380689" y="2472105"/>
                  </a:lnTo>
                </a:path>
              </a:pathLst>
            </a:custGeom>
            <a:ln w="39217">
              <a:solidFill>
                <a:srgbClr val="4C4C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229587" y="5472327"/>
              <a:ext cx="807720" cy="5501005"/>
            </a:xfrm>
            <a:custGeom>
              <a:avLst/>
              <a:gdLst/>
              <a:ahLst/>
              <a:cxnLst/>
              <a:rect l="l" t="t" r="r" b="b"/>
              <a:pathLst>
                <a:path w="807720" h="5501005">
                  <a:moveTo>
                    <a:pt x="26885" y="177431"/>
                  </a:moveTo>
                  <a:lnTo>
                    <a:pt x="22034" y="127228"/>
                  </a:lnTo>
                  <a:lnTo>
                    <a:pt x="8051" y="83997"/>
                  </a:lnTo>
                  <a:lnTo>
                    <a:pt x="0" y="71272"/>
                  </a:lnTo>
                  <a:lnTo>
                    <a:pt x="0" y="279514"/>
                  </a:lnTo>
                  <a:lnTo>
                    <a:pt x="6934" y="269138"/>
                  </a:lnTo>
                  <a:lnTo>
                    <a:pt x="21729" y="226542"/>
                  </a:lnTo>
                  <a:lnTo>
                    <a:pt x="26885" y="177431"/>
                  </a:lnTo>
                  <a:close/>
                </a:path>
                <a:path w="807720" h="5501005">
                  <a:moveTo>
                    <a:pt x="362038" y="150241"/>
                  </a:moveTo>
                  <a:lnTo>
                    <a:pt x="361708" y="128485"/>
                  </a:lnTo>
                  <a:lnTo>
                    <a:pt x="361657" y="124764"/>
                  </a:lnTo>
                  <a:lnTo>
                    <a:pt x="360502" y="103936"/>
                  </a:lnTo>
                  <a:lnTo>
                    <a:pt x="358584" y="87045"/>
                  </a:lnTo>
                  <a:lnTo>
                    <a:pt x="355917" y="73418"/>
                  </a:lnTo>
                  <a:lnTo>
                    <a:pt x="342163" y="44869"/>
                  </a:lnTo>
                  <a:lnTo>
                    <a:pt x="341693" y="43878"/>
                  </a:lnTo>
                  <a:lnTo>
                    <a:pt x="318096" y="20650"/>
                  </a:lnTo>
                  <a:lnTo>
                    <a:pt x="287743" y="5448"/>
                  </a:lnTo>
                  <a:lnTo>
                    <a:pt x="253263" y="0"/>
                  </a:lnTo>
                  <a:lnTo>
                    <a:pt x="221386" y="3873"/>
                  </a:lnTo>
                  <a:lnTo>
                    <a:pt x="194030" y="16141"/>
                  </a:lnTo>
                  <a:lnTo>
                    <a:pt x="169608" y="37858"/>
                  </a:lnTo>
                  <a:lnTo>
                    <a:pt x="146532" y="70015"/>
                  </a:lnTo>
                  <a:lnTo>
                    <a:pt x="146532" y="8839"/>
                  </a:lnTo>
                  <a:lnTo>
                    <a:pt x="98259" y="8839"/>
                  </a:lnTo>
                  <a:lnTo>
                    <a:pt x="98259" y="343992"/>
                  </a:lnTo>
                  <a:lnTo>
                    <a:pt x="149923" y="343992"/>
                  </a:lnTo>
                  <a:lnTo>
                    <a:pt x="149923" y="160439"/>
                  </a:lnTo>
                  <a:lnTo>
                    <a:pt x="156921" y="114274"/>
                  </a:lnTo>
                  <a:lnTo>
                    <a:pt x="176352" y="77673"/>
                  </a:lnTo>
                  <a:lnTo>
                    <a:pt x="185712" y="70015"/>
                  </a:lnTo>
                  <a:lnTo>
                    <a:pt x="205854" y="53555"/>
                  </a:lnTo>
                  <a:lnTo>
                    <a:pt x="243065" y="44869"/>
                  </a:lnTo>
                  <a:lnTo>
                    <a:pt x="273227" y="50292"/>
                  </a:lnTo>
                  <a:lnTo>
                    <a:pt x="295160" y="66281"/>
                  </a:lnTo>
                  <a:lnTo>
                    <a:pt x="308559" y="92481"/>
                  </a:lnTo>
                  <a:lnTo>
                    <a:pt x="313093" y="128485"/>
                  </a:lnTo>
                  <a:lnTo>
                    <a:pt x="313093" y="343992"/>
                  </a:lnTo>
                  <a:lnTo>
                    <a:pt x="362038" y="343992"/>
                  </a:lnTo>
                  <a:lnTo>
                    <a:pt x="362038" y="150241"/>
                  </a:lnTo>
                  <a:close/>
                </a:path>
                <a:path w="807720" h="5501005">
                  <a:moveTo>
                    <a:pt x="807364" y="4545914"/>
                  </a:moveTo>
                  <a:lnTo>
                    <a:pt x="94945" y="4502251"/>
                  </a:lnTo>
                  <a:lnTo>
                    <a:pt x="83286" y="4563021"/>
                  </a:lnTo>
                  <a:lnTo>
                    <a:pt x="69672" y="4620514"/>
                  </a:lnTo>
                  <a:lnTo>
                    <a:pt x="54089" y="4674717"/>
                  </a:lnTo>
                  <a:lnTo>
                    <a:pt x="36550" y="4725632"/>
                  </a:lnTo>
                  <a:lnTo>
                    <a:pt x="17030" y="4773257"/>
                  </a:lnTo>
                  <a:lnTo>
                    <a:pt x="0" y="4808423"/>
                  </a:lnTo>
                  <a:lnTo>
                    <a:pt x="0" y="5500471"/>
                  </a:lnTo>
                  <a:lnTo>
                    <a:pt x="252247" y="5500471"/>
                  </a:lnTo>
                  <a:lnTo>
                    <a:pt x="269786" y="5489524"/>
                  </a:lnTo>
                  <a:lnTo>
                    <a:pt x="310095" y="5462067"/>
                  </a:lnTo>
                  <a:lnTo>
                    <a:pt x="349478" y="5432882"/>
                  </a:lnTo>
                  <a:lnTo>
                    <a:pt x="387946" y="5401970"/>
                  </a:lnTo>
                  <a:lnTo>
                    <a:pt x="422287" y="5371998"/>
                  </a:lnTo>
                  <a:lnTo>
                    <a:pt x="455218" y="5340680"/>
                  </a:lnTo>
                  <a:lnTo>
                    <a:pt x="486740" y="5308003"/>
                  </a:lnTo>
                  <a:lnTo>
                    <a:pt x="516864" y="5273980"/>
                  </a:lnTo>
                  <a:lnTo>
                    <a:pt x="545579" y="5238597"/>
                  </a:lnTo>
                  <a:lnTo>
                    <a:pt x="572884" y="5201869"/>
                  </a:lnTo>
                  <a:lnTo>
                    <a:pt x="598779" y="5163794"/>
                  </a:lnTo>
                  <a:lnTo>
                    <a:pt x="623265" y="5124374"/>
                  </a:lnTo>
                  <a:lnTo>
                    <a:pt x="646353" y="5083594"/>
                  </a:lnTo>
                  <a:lnTo>
                    <a:pt x="668020" y="5041468"/>
                  </a:lnTo>
                  <a:lnTo>
                    <a:pt x="688289" y="4997983"/>
                  </a:lnTo>
                  <a:lnTo>
                    <a:pt x="707148" y="4953165"/>
                  </a:lnTo>
                  <a:lnTo>
                    <a:pt x="724611" y="4906988"/>
                  </a:lnTo>
                  <a:lnTo>
                    <a:pt x="740651" y="4859452"/>
                  </a:lnTo>
                  <a:lnTo>
                    <a:pt x="755294" y="4810582"/>
                  </a:lnTo>
                  <a:lnTo>
                    <a:pt x="768515" y="4760341"/>
                  </a:lnTo>
                  <a:lnTo>
                    <a:pt x="780338" y="4708766"/>
                  </a:lnTo>
                  <a:lnTo>
                    <a:pt x="790752" y="4655832"/>
                  </a:lnTo>
                  <a:lnTo>
                    <a:pt x="799757" y="4601553"/>
                  </a:lnTo>
                  <a:lnTo>
                    <a:pt x="807364" y="4545914"/>
                  </a:lnTo>
                  <a:close/>
                </a:path>
                <a:path w="807720" h="5501005">
                  <a:moveTo>
                    <a:pt x="807364" y="3677221"/>
                  </a:moveTo>
                  <a:lnTo>
                    <a:pt x="800011" y="3620033"/>
                  </a:lnTo>
                  <a:lnTo>
                    <a:pt x="791540" y="3564204"/>
                  </a:lnTo>
                  <a:lnTo>
                    <a:pt x="781951" y="3509759"/>
                  </a:lnTo>
                  <a:lnTo>
                    <a:pt x="771245" y="3456698"/>
                  </a:lnTo>
                  <a:lnTo>
                    <a:pt x="759421" y="3405009"/>
                  </a:lnTo>
                  <a:lnTo>
                    <a:pt x="746467" y="3354705"/>
                  </a:lnTo>
                  <a:lnTo>
                    <a:pt x="732409" y="3305772"/>
                  </a:lnTo>
                  <a:lnTo>
                    <a:pt x="717219" y="3258210"/>
                  </a:lnTo>
                  <a:lnTo>
                    <a:pt x="700900" y="3212046"/>
                  </a:lnTo>
                  <a:lnTo>
                    <a:pt x="683475" y="3167240"/>
                  </a:lnTo>
                  <a:lnTo>
                    <a:pt x="664921" y="3123831"/>
                  </a:lnTo>
                  <a:lnTo>
                    <a:pt x="645261" y="3081794"/>
                  </a:lnTo>
                  <a:lnTo>
                    <a:pt x="624471" y="3041129"/>
                  </a:lnTo>
                  <a:lnTo>
                    <a:pt x="602551" y="3001848"/>
                  </a:lnTo>
                  <a:lnTo>
                    <a:pt x="579526" y="2963938"/>
                  </a:lnTo>
                  <a:lnTo>
                    <a:pt x="555371" y="2927413"/>
                  </a:lnTo>
                  <a:lnTo>
                    <a:pt x="530098" y="2892260"/>
                  </a:lnTo>
                  <a:lnTo>
                    <a:pt x="503707" y="2858490"/>
                  </a:lnTo>
                  <a:lnTo>
                    <a:pt x="476199" y="2826105"/>
                  </a:lnTo>
                  <a:lnTo>
                    <a:pt x="447560" y="2795092"/>
                  </a:lnTo>
                  <a:lnTo>
                    <a:pt x="417817" y="2765450"/>
                  </a:lnTo>
                  <a:lnTo>
                    <a:pt x="386943" y="2737193"/>
                  </a:lnTo>
                  <a:lnTo>
                    <a:pt x="354952" y="2710319"/>
                  </a:lnTo>
                  <a:lnTo>
                    <a:pt x="321830" y="2684818"/>
                  </a:lnTo>
                  <a:lnTo>
                    <a:pt x="287604" y="2660700"/>
                  </a:lnTo>
                  <a:lnTo>
                    <a:pt x="252247" y="2637955"/>
                  </a:lnTo>
                  <a:lnTo>
                    <a:pt x="215773" y="2616593"/>
                  </a:lnTo>
                  <a:lnTo>
                    <a:pt x="178181" y="2596604"/>
                  </a:lnTo>
                  <a:lnTo>
                    <a:pt x="139458" y="2577998"/>
                  </a:lnTo>
                  <a:lnTo>
                    <a:pt x="99618" y="2560764"/>
                  </a:lnTo>
                  <a:lnTo>
                    <a:pt x="58661" y="2544915"/>
                  </a:lnTo>
                  <a:lnTo>
                    <a:pt x="16586" y="2530437"/>
                  </a:lnTo>
                  <a:lnTo>
                    <a:pt x="0" y="2525407"/>
                  </a:lnTo>
                  <a:lnTo>
                    <a:pt x="0" y="3439210"/>
                  </a:lnTo>
                  <a:lnTo>
                    <a:pt x="2247" y="3446881"/>
                  </a:lnTo>
                  <a:lnTo>
                    <a:pt x="13703" y="3496576"/>
                  </a:lnTo>
                  <a:lnTo>
                    <a:pt x="22948" y="3549294"/>
                  </a:lnTo>
                  <a:lnTo>
                    <a:pt x="29997" y="3605009"/>
                  </a:lnTo>
                  <a:lnTo>
                    <a:pt x="34848" y="3663746"/>
                  </a:lnTo>
                  <a:lnTo>
                    <a:pt x="37490" y="3725481"/>
                  </a:lnTo>
                  <a:lnTo>
                    <a:pt x="807364" y="3677221"/>
                  </a:lnTo>
                  <a:close/>
                </a:path>
              </a:pathLst>
            </a:custGeom>
            <a:solidFill>
              <a:srgbClr val="4C4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9303474" y="1435645"/>
              <a:ext cx="7155815" cy="553085"/>
            </a:xfrm>
            <a:custGeom>
              <a:avLst/>
              <a:gdLst/>
              <a:ahLst/>
              <a:cxnLst/>
              <a:rect l="l" t="t" r="r" b="b"/>
              <a:pathLst>
                <a:path w="7155815" h="553085">
                  <a:moveTo>
                    <a:pt x="7155713" y="546481"/>
                  </a:moveTo>
                  <a:lnTo>
                    <a:pt x="0" y="546481"/>
                  </a:lnTo>
                  <a:lnTo>
                    <a:pt x="0" y="552831"/>
                  </a:lnTo>
                  <a:lnTo>
                    <a:pt x="7155713" y="552831"/>
                  </a:lnTo>
                  <a:lnTo>
                    <a:pt x="7155713" y="546481"/>
                  </a:lnTo>
                  <a:close/>
                </a:path>
                <a:path w="7155815" h="553085">
                  <a:moveTo>
                    <a:pt x="7155713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7155713" y="6350"/>
                  </a:lnTo>
                  <a:lnTo>
                    <a:pt x="715571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9788530" y="2189275"/>
            <a:ext cx="5397500" cy="227584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34290" marR="449580">
              <a:lnSpc>
                <a:spcPct val="104200"/>
              </a:lnSpc>
              <a:spcBef>
                <a:spcPts val="40"/>
              </a:spcBef>
            </a:pP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Natural</a:t>
            </a:r>
            <a:r>
              <a:rPr dirty="0" sz="1200" spc="114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elements</a:t>
            </a:r>
            <a:r>
              <a:rPr dirty="0" sz="1200" spc="114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make</a:t>
            </a:r>
            <a:r>
              <a:rPr dirty="0" sz="1200" spc="114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up</a:t>
            </a:r>
            <a:r>
              <a:rPr dirty="0" sz="1200" spc="114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1200" spc="1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most</a:t>
            </a:r>
            <a:r>
              <a:rPr dirty="0" sz="1200" spc="114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high-tech</a:t>
            </a:r>
            <a:r>
              <a:rPr dirty="0" sz="1200" spc="114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materials</a:t>
            </a:r>
            <a:r>
              <a:rPr dirty="0" sz="1200" spc="114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1200" spc="114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automotive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engineering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5">
                <a:solidFill>
                  <a:srgbClr val="C7C8CA"/>
                </a:solidFill>
                <a:latin typeface="Calibri"/>
                <a:cs typeface="Calibri"/>
              </a:rPr>
              <a:t>—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some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of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same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innovative</a:t>
            </a:r>
            <a:r>
              <a:rPr dirty="0" sz="1200" spc="4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materials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technology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found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1200" spc="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supercars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Formula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One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cars.</a:t>
            </a:r>
            <a:endParaRPr sz="1200">
              <a:latin typeface="Calibri"/>
              <a:cs typeface="Calibri"/>
            </a:endParaRPr>
          </a:p>
          <a:p>
            <a:pPr marL="30480" marR="159385" indent="-14604">
              <a:lnSpc>
                <a:spcPct val="125000"/>
              </a:lnSpc>
              <a:spcBef>
                <a:spcPts val="1275"/>
              </a:spcBef>
            </a:pP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success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has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enjoyed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over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years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can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be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attributed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our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long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dedication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making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most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efficient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use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both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power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weight.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challenge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underlies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design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every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component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car.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latest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outcome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amazing: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curb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weight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under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2,500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lb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propelled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by</a:t>
            </a:r>
            <a:endParaRPr sz="1000">
              <a:latin typeface="Trebuchet MS"/>
              <a:cs typeface="Trebuchet MS"/>
            </a:endParaRPr>
          </a:p>
          <a:p>
            <a:pPr marL="31750" marR="5080" indent="-19685">
              <a:lnSpc>
                <a:spcPct val="125000"/>
              </a:lnSpc>
            </a:pP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237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hp,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giving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weight-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to-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power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ratio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10.4:1.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figure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promises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genuine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supercar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agility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and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performance.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impressively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low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weight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has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been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achieved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by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using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ultralight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materials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like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carbon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fiber,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aluminum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composites,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chosen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maximum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dynamic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efficiency.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Just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over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13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feet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length,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6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feet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width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only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46.6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inches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height,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design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choices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are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just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bold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its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dimensions.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It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truly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better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driving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through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chemistry.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267914" y="1484058"/>
            <a:ext cx="358711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100" b="1">
                <a:solidFill>
                  <a:srgbClr val="C7C8CA"/>
                </a:solidFill>
                <a:latin typeface="Trebuchet MS"/>
                <a:cs typeface="Trebuchet MS"/>
              </a:rPr>
              <a:t>REACTIVE</a:t>
            </a:r>
            <a:r>
              <a:rPr dirty="0" sz="2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2700" spc="155" b="1">
                <a:solidFill>
                  <a:srgbClr val="C7C8CA"/>
                </a:solidFill>
                <a:latin typeface="Trebuchet MS"/>
                <a:cs typeface="Trebuchet MS"/>
              </a:rPr>
              <a:t>ELEMENTS</a:t>
            </a:r>
            <a:endParaRPr sz="2700">
              <a:latin typeface="Trebuchet MS"/>
              <a:cs typeface="Trebuchet MS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9817595" y="5977115"/>
            <a:ext cx="3181985" cy="1243330"/>
            <a:chOff x="9817595" y="5977115"/>
            <a:chExt cx="3181985" cy="1243330"/>
          </a:xfrm>
        </p:grpSpPr>
        <p:sp>
          <p:nvSpPr>
            <p:cNvPr id="22" name="object 22" descr=""/>
            <p:cNvSpPr/>
            <p:nvPr/>
          </p:nvSpPr>
          <p:spPr>
            <a:xfrm>
              <a:off x="9826307" y="5985827"/>
              <a:ext cx="3164840" cy="1226185"/>
            </a:xfrm>
            <a:custGeom>
              <a:avLst/>
              <a:gdLst/>
              <a:ahLst/>
              <a:cxnLst/>
              <a:rect l="l" t="t" r="r" b="b"/>
              <a:pathLst>
                <a:path w="3164840" h="1226184">
                  <a:moveTo>
                    <a:pt x="0" y="1225778"/>
                  </a:moveTo>
                  <a:lnTo>
                    <a:pt x="3164370" y="1225778"/>
                  </a:lnTo>
                  <a:lnTo>
                    <a:pt x="3164370" y="0"/>
                  </a:lnTo>
                  <a:lnTo>
                    <a:pt x="0" y="0"/>
                  </a:lnTo>
                  <a:lnTo>
                    <a:pt x="0" y="1225778"/>
                  </a:lnTo>
                  <a:close/>
                </a:path>
              </a:pathLst>
            </a:custGeom>
            <a:ln w="17424">
              <a:solidFill>
                <a:srgbClr val="4C4C4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9826307" y="5985827"/>
              <a:ext cx="3164840" cy="331470"/>
            </a:xfrm>
            <a:custGeom>
              <a:avLst/>
              <a:gdLst/>
              <a:ahLst/>
              <a:cxnLst/>
              <a:rect l="l" t="t" r="r" b="b"/>
              <a:pathLst>
                <a:path w="3164840" h="331470">
                  <a:moveTo>
                    <a:pt x="3164370" y="0"/>
                  </a:moveTo>
                  <a:lnTo>
                    <a:pt x="0" y="0"/>
                  </a:lnTo>
                  <a:lnTo>
                    <a:pt x="0" y="331177"/>
                  </a:lnTo>
                  <a:lnTo>
                    <a:pt x="3164370" y="331177"/>
                  </a:lnTo>
                  <a:lnTo>
                    <a:pt x="3164370" y="0"/>
                  </a:lnTo>
                  <a:close/>
                </a:path>
              </a:pathLst>
            </a:custGeom>
            <a:solidFill>
              <a:srgbClr val="4C4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9826307" y="5985827"/>
              <a:ext cx="3164840" cy="331470"/>
            </a:xfrm>
            <a:custGeom>
              <a:avLst/>
              <a:gdLst/>
              <a:ahLst/>
              <a:cxnLst/>
              <a:rect l="l" t="t" r="r" b="b"/>
              <a:pathLst>
                <a:path w="3164840" h="331470">
                  <a:moveTo>
                    <a:pt x="0" y="331177"/>
                  </a:moveTo>
                  <a:lnTo>
                    <a:pt x="3164370" y="331177"/>
                  </a:lnTo>
                  <a:lnTo>
                    <a:pt x="3164370" y="0"/>
                  </a:lnTo>
                  <a:lnTo>
                    <a:pt x="0" y="0"/>
                  </a:lnTo>
                  <a:lnTo>
                    <a:pt x="0" y="331177"/>
                  </a:lnTo>
                  <a:close/>
                </a:path>
              </a:pathLst>
            </a:custGeom>
            <a:ln w="11607">
              <a:solidFill>
                <a:srgbClr val="4C4C4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66120" y="6078978"/>
              <a:ext cx="166954" cy="149110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90066" y="6080517"/>
              <a:ext cx="170230" cy="147561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20925" y="6080522"/>
              <a:ext cx="161201" cy="146024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11235489" y="6084008"/>
              <a:ext cx="137795" cy="139065"/>
            </a:xfrm>
            <a:custGeom>
              <a:avLst/>
              <a:gdLst/>
              <a:ahLst/>
              <a:cxnLst/>
              <a:rect l="l" t="t" r="r" b="b"/>
              <a:pathLst>
                <a:path w="137795" h="139064">
                  <a:moveTo>
                    <a:pt x="0" y="139052"/>
                  </a:moveTo>
                  <a:lnTo>
                    <a:pt x="137325" y="139052"/>
                  </a:lnTo>
                  <a:lnTo>
                    <a:pt x="137325" y="123685"/>
                  </a:lnTo>
                  <a:lnTo>
                    <a:pt x="18821" y="123685"/>
                  </a:lnTo>
                  <a:lnTo>
                    <a:pt x="18821" y="75095"/>
                  </a:lnTo>
                  <a:lnTo>
                    <a:pt x="131953" y="75095"/>
                  </a:lnTo>
                  <a:lnTo>
                    <a:pt x="131953" y="59728"/>
                  </a:lnTo>
                  <a:lnTo>
                    <a:pt x="18821" y="59728"/>
                  </a:lnTo>
                  <a:lnTo>
                    <a:pt x="18821" y="15367"/>
                  </a:lnTo>
                  <a:lnTo>
                    <a:pt x="136563" y="15367"/>
                  </a:lnTo>
                  <a:lnTo>
                    <a:pt x="136563" y="0"/>
                  </a:lnTo>
                  <a:lnTo>
                    <a:pt x="0" y="0"/>
                  </a:lnTo>
                  <a:lnTo>
                    <a:pt x="0" y="139052"/>
                  </a:lnTo>
                  <a:close/>
                </a:path>
              </a:pathLst>
            </a:custGeom>
            <a:ln w="6972">
              <a:solidFill>
                <a:srgbClr val="000001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27524" y="6080522"/>
              <a:ext cx="164655" cy="146024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645326" y="6078980"/>
              <a:ext cx="174650" cy="149098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858515" y="6080522"/>
              <a:ext cx="195579" cy="146024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098018" y="6080522"/>
              <a:ext cx="164655" cy="146024"/>
            </a:xfrm>
            <a:prstGeom prst="rect">
              <a:avLst/>
            </a:prstGeom>
          </p:spPr>
        </p:pic>
      </p:grpSp>
      <p:sp>
        <p:nvSpPr>
          <p:cNvPr id="33" name="object 33" descr=""/>
          <p:cNvSpPr txBox="1"/>
          <p:nvPr/>
        </p:nvSpPr>
        <p:spPr>
          <a:xfrm>
            <a:off x="9893487" y="6018296"/>
            <a:ext cx="3028950" cy="100711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43180">
              <a:lnSpc>
                <a:spcPct val="100000"/>
              </a:lnSpc>
              <a:spcBef>
                <a:spcPts val="110"/>
              </a:spcBef>
            </a:pPr>
            <a:r>
              <a:rPr dirty="0" sz="1500" spc="625">
                <a:solidFill>
                  <a:srgbClr val="000001"/>
                </a:solidFill>
                <a:latin typeface="Arial"/>
                <a:cs typeface="Arial"/>
              </a:rPr>
              <a:t>SUPERCAR </a:t>
            </a:r>
            <a:endParaRPr sz="1500">
              <a:latin typeface="Arial"/>
              <a:cs typeface="Arial"/>
            </a:endParaRPr>
          </a:p>
          <a:p>
            <a:pPr algn="ctr" marL="12700" marR="5080">
              <a:lnSpc>
                <a:spcPct val="111000"/>
              </a:lnSpc>
              <a:spcBef>
                <a:spcPts val="1320"/>
              </a:spcBef>
            </a:pPr>
            <a:r>
              <a:rPr dirty="0" sz="1150" spc="355">
                <a:solidFill>
                  <a:srgbClr val="4C4C4D"/>
                </a:solidFill>
                <a:latin typeface="Arial"/>
                <a:cs typeface="Arial"/>
              </a:rPr>
              <a:t>CARBON</a:t>
            </a:r>
            <a:r>
              <a:rPr dirty="0" sz="1150" spc="225">
                <a:solidFill>
                  <a:srgbClr val="4C4C4D"/>
                </a:solidFill>
                <a:latin typeface="Arial"/>
                <a:cs typeface="Arial"/>
              </a:rPr>
              <a:t> </a:t>
            </a:r>
            <a:r>
              <a:rPr dirty="0" sz="1150" spc="220">
                <a:solidFill>
                  <a:srgbClr val="4C4C4D"/>
                </a:solidFill>
                <a:latin typeface="Arial"/>
                <a:cs typeface="Arial"/>
              </a:rPr>
              <a:t>FIBER</a:t>
            </a:r>
            <a:r>
              <a:rPr dirty="0" sz="1150" spc="225">
                <a:solidFill>
                  <a:srgbClr val="4C4C4D"/>
                </a:solidFill>
                <a:latin typeface="Arial"/>
                <a:cs typeface="Arial"/>
              </a:rPr>
              <a:t> </a:t>
            </a:r>
            <a:r>
              <a:rPr dirty="0" sz="1150" spc="335">
                <a:solidFill>
                  <a:srgbClr val="4C4C4D"/>
                </a:solidFill>
                <a:latin typeface="Arial"/>
                <a:cs typeface="Arial"/>
              </a:rPr>
              <a:t>MONOCOQUE </a:t>
            </a:r>
            <a:r>
              <a:rPr dirty="0" sz="1150" spc="375">
                <a:solidFill>
                  <a:srgbClr val="4C4C4D"/>
                </a:solidFill>
                <a:latin typeface="Arial"/>
                <a:cs typeface="Arial"/>
              </a:rPr>
              <a:t>ALUMINUM</a:t>
            </a:r>
            <a:r>
              <a:rPr dirty="0" sz="1150" spc="270">
                <a:solidFill>
                  <a:srgbClr val="4C4C4D"/>
                </a:solidFill>
                <a:latin typeface="Arial"/>
                <a:cs typeface="Arial"/>
              </a:rPr>
              <a:t> </a:t>
            </a:r>
            <a:r>
              <a:rPr dirty="0" sz="1150" spc="355">
                <a:solidFill>
                  <a:srgbClr val="4C4C4D"/>
                </a:solidFill>
                <a:latin typeface="Arial"/>
                <a:cs typeface="Arial"/>
              </a:rPr>
              <a:t>SUBFRAMES </a:t>
            </a:r>
            <a:r>
              <a:rPr dirty="0" sz="1150" spc="240">
                <a:solidFill>
                  <a:srgbClr val="4C4C4D"/>
                </a:solidFill>
                <a:latin typeface="Arial"/>
                <a:cs typeface="Arial"/>
              </a:rPr>
              <a:t>MID-</a:t>
            </a:r>
            <a:r>
              <a:rPr dirty="0" sz="1150" spc="285">
                <a:solidFill>
                  <a:srgbClr val="4C4C4D"/>
                </a:solidFill>
                <a:latin typeface="Arial"/>
                <a:cs typeface="Arial"/>
              </a:rPr>
              <a:t>ENGINE</a:t>
            </a:r>
            <a:r>
              <a:rPr dirty="0" sz="1150" spc="254">
                <a:solidFill>
                  <a:srgbClr val="4C4C4D"/>
                </a:solidFill>
                <a:latin typeface="Arial"/>
                <a:cs typeface="Arial"/>
              </a:rPr>
              <a:t> </a:t>
            </a:r>
            <a:r>
              <a:rPr dirty="0" sz="1150" spc="285">
                <a:solidFill>
                  <a:srgbClr val="4C4C4D"/>
                </a:solidFill>
                <a:latin typeface="Arial"/>
                <a:cs typeface="Arial"/>
              </a:rPr>
              <a:t>LAYOUT</a:t>
            </a:r>
            <a:endParaRPr sz="1150">
              <a:latin typeface="Arial"/>
              <a:cs typeface="Arial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43832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723430" y="10380840"/>
            <a:ext cx="673735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40" b="1">
                <a:solidFill>
                  <a:srgbClr val="C7C8CA"/>
                </a:solidFill>
                <a:latin typeface="Trebuchet MS"/>
                <a:cs typeface="Trebuchet MS"/>
              </a:rPr>
              <a:t>TECHNOLOGY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588553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21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1612" y="5681807"/>
              <a:ext cx="6557987" cy="529099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3621532" cy="109728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207008" y="5705855"/>
              <a:ext cx="814069" cy="2925445"/>
            </a:xfrm>
            <a:custGeom>
              <a:avLst/>
              <a:gdLst/>
              <a:ahLst/>
              <a:cxnLst/>
              <a:rect l="l" t="t" r="r" b="b"/>
              <a:pathLst>
                <a:path w="814069" h="2925445">
                  <a:moveTo>
                    <a:pt x="0" y="0"/>
                  </a:moveTo>
                  <a:lnTo>
                    <a:pt x="0" y="2925140"/>
                  </a:lnTo>
                  <a:lnTo>
                    <a:pt x="813816" y="2925140"/>
                  </a:lnTo>
                </a:path>
              </a:pathLst>
            </a:custGeom>
            <a:ln w="6350">
              <a:solidFill>
                <a:srgbClr val="B825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1269778" y="5679859"/>
            <a:ext cx="747395" cy="33083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Aluminum</a:t>
            </a: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front</a:t>
            </a:r>
            <a:r>
              <a:rPr dirty="0" sz="850" spc="1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sub-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frame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sp>
          <p:nvSpPr>
            <p:cNvPr id="9" name="object 9" descr=""/>
            <p:cNvSpPr/>
            <p:nvPr/>
          </p:nvSpPr>
          <p:spPr>
            <a:xfrm>
              <a:off x="0" y="1299006"/>
              <a:ext cx="5468620" cy="553085"/>
            </a:xfrm>
            <a:custGeom>
              <a:avLst/>
              <a:gdLst/>
              <a:ahLst/>
              <a:cxnLst/>
              <a:rect l="l" t="t" r="r" b="b"/>
              <a:pathLst>
                <a:path w="5468620" h="553085">
                  <a:moveTo>
                    <a:pt x="5468112" y="546468"/>
                  </a:moveTo>
                  <a:lnTo>
                    <a:pt x="0" y="546468"/>
                  </a:lnTo>
                  <a:lnTo>
                    <a:pt x="0" y="552818"/>
                  </a:lnTo>
                  <a:lnTo>
                    <a:pt x="5468112" y="552818"/>
                  </a:lnTo>
                  <a:lnTo>
                    <a:pt x="5468112" y="546468"/>
                  </a:lnTo>
                  <a:close/>
                </a:path>
                <a:path w="5468620" h="553085">
                  <a:moveTo>
                    <a:pt x="5468112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5468112" y="6350"/>
                  </a:lnTo>
                  <a:lnTo>
                    <a:pt x="5468112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9600" y="5746000"/>
              <a:ext cx="3087649" cy="522679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12836" y="1364335"/>
              <a:ext cx="4951584" cy="2171700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1635780" y="2025992"/>
            <a:ext cx="5137150" cy="7797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Designed</a:t>
            </a:r>
            <a:r>
              <a:rPr dirty="0" sz="1200" spc="2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collaboration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with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C7C8CA"/>
                </a:solidFill>
                <a:latin typeface="Calibri"/>
                <a:cs typeface="Calibri"/>
              </a:rPr>
              <a:t>world’s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foremost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racing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chassis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designers,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1200" spc="6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Alfa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Romeo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90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1200" spc="6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Coupe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90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1200" spc="60">
                <a:solidFill>
                  <a:srgbClr val="C7C8CA"/>
                </a:solidFill>
                <a:latin typeface="Calibri"/>
                <a:cs typeface="Calibri"/>
              </a:rPr>
              <a:t> Spider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are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innovative</a:t>
            </a:r>
            <a:r>
              <a:rPr dirty="0" sz="1200" spc="6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at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their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50">
                <a:solidFill>
                  <a:srgbClr val="C7C8CA"/>
                </a:solidFill>
                <a:latin typeface="Calibri"/>
                <a:cs typeface="Calibri"/>
              </a:rPr>
              <a:t>very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core.</a:t>
            </a:r>
            <a:endParaRPr sz="1200">
              <a:latin typeface="Calibri"/>
              <a:cs typeface="Calibri"/>
            </a:endParaRPr>
          </a:p>
          <a:p>
            <a:pPr marL="16510" marR="5080" indent="-3810">
              <a:lnSpc>
                <a:spcPct val="104200"/>
              </a:lnSpc>
            </a:pPr>
            <a:r>
              <a:rPr dirty="0" sz="1200" spc="55">
                <a:solidFill>
                  <a:srgbClr val="C7C8CA"/>
                </a:solidFill>
                <a:latin typeface="Calibri"/>
                <a:cs typeface="Calibri"/>
              </a:rPr>
              <a:t>Supercar</a:t>
            </a:r>
            <a:r>
              <a:rPr dirty="0" sz="1200" spc="10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50">
                <a:solidFill>
                  <a:srgbClr val="C7C8CA"/>
                </a:solidFill>
                <a:latin typeface="Calibri"/>
                <a:cs typeface="Calibri"/>
              </a:rPr>
              <a:t>DNA</a:t>
            </a:r>
            <a:r>
              <a:rPr dirty="0" sz="1200" spc="10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runs</a:t>
            </a:r>
            <a:r>
              <a:rPr dirty="0" sz="1200" spc="10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throughout,</a:t>
            </a:r>
            <a:r>
              <a:rPr dirty="0" sz="1200" spc="11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including</a:t>
            </a:r>
            <a:r>
              <a:rPr dirty="0" sz="1200" spc="10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a</a:t>
            </a:r>
            <a:r>
              <a:rPr dirty="0" sz="1200" spc="10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carbon</a:t>
            </a:r>
            <a:r>
              <a:rPr dirty="0" sz="1200" spc="11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50">
                <a:solidFill>
                  <a:srgbClr val="C7C8CA"/>
                </a:solidFill>
                <a:latin typeface="Calibri"/>
                <a:cs typeface="Calibri"/>
              </a:rPr>
              <a:t>fiber</a:t>
            </a:r>
            <a:r>
              <a:rPr dirty="0" sz="1200" spc="10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monocoque</a:t>
            </a:r>
            <a:r>
              <a:rPr dirty="0" sz="1200" spc="10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45">
                <a:solidFill>
                  <a:srgbClr val="C7C8CA"/>
                </a:solidFill>
                <a:latin typeface="Calibri"/>
                <a:cs typeface="Calibri"/>
              </a:rPr>
              <a:t>chassis,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mid-engine</a:t>
            </a:r>
            <a:r>
              <a:rPr dirty="0" sz="1200" spc="8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design</a:t>
            </a:r>
            <a:r>
              <a:rPr dirty="0" sz="1200" spc="8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8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aluminum</a:t>
            </a:r>
            <a:r>
              <a:rPr dirty="0" sz="1200" spc="8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subframes.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634342" y="2958172"/>
            <a:ext cx="5107940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175">
              <a:lnSpc>
                <a:spcPct val="125000"/>
              </a:lnSpc>
              <a:spcBef>
                <a:spcPts val="100"/>
              </a:spcBef>
            </a:pP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It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begins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solid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foundation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monocoque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chassis.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Laid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by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hand,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carbon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three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times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stronger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seven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times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lighter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than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conventional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steel.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Front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rear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aluminum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subframes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combine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strength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weight-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saving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technologies.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Sheet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Molded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Compound (SMC)</a:t>
            </a:r>
            <a:r>
              <a:rPr dirty="0" sz="1000" spc="-1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used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outer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body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65" b="1">
                <a:solidFill>
                  <a:srgbClr val="C7C8CA"/>
                </a:solidFill>
                <a:latin typeface="Trebuchet MS"/>
                <a:cs typeface="Trebuchet MS"/>
              </a:rPr>
              <a:t>20%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lighter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more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stable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than</a:t>
            </a:r>
            <a:r>
              <a:rPr dirty="0" sz="1000" spc="-1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steel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254" b="1">
                <a:solidFill>
                  <a:srgbClr val="C7C8CA"/>
                </a:solidFill>
                <a:latin typeface="Trebuchet MS"/>
                <a:cs typeface="Trebuchet MS"/>
              </a:rPr>
              <a:t>—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also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resists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corrosion.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end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result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these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advanced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technologies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incredible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strength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remarkable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weight-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efficiency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254" b="1">
                <a:solidFill>
                  <a:srgbClr val="C7C8CA"/>
                </a:solidFill>
                <a:latin typeface="Trebuchet MS"/>
                <a:cs typeface="Trebuchet MS"/>
              </a:rPr>
              <a:t>—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overall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curb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weight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just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under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2,500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lb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both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Coupe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Spider.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274658" y="1349823"/>
            <a:ext cx="425259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55">
                <a:solidFill>
                  <a:srgbClr val="C7C8CA"/>
                </a:solidFill>
              </a:rPr>
              <a:t>LIGHTWEIGHT</a:t>
            </a:r>
            <a:r>
              <a:rPr dirty="0" sz="2700" spc="-45">
                <a:solidFill>
                  <a:srgbClr val="C7C8CA"/>
                </a:solidFill>
              </a:rPr>
              <a:t> </a:t>
            </a:r>
            <a:r>
              <a:rPr dirty="0" sz="2700" spc="105">
                <a:solidFill>
                  <a:srgbClr val="C7C8CA"/>
                </a:solidFill>
              </a:rPr>
              <a:t>STRENGTH</a:t>
            </a:r>
            <a:endParaRPr sz="2700"/>
          </a:p>
        </p:txBody>
      </p:sp>
      <p:sp>
        <p:nvSpPr>
          <p:cNvPr id="17" name="object 17" descr=""/>
          <p:cNvSpPr txBox="1"/>
          <p:nvPr/>
        </p:nvSpPr>
        <p:spPr>
          <a:xfrm>
            <a:off x="12328117" y="5468059"/>
            <a:ext cx="471170" cy="2495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dirty="0" sz="1450" spc="-80">
                <a:solidFill>
                  <a:srgbClr val="39383A"/>
                </a:solidFill>
                <a:latin typeface="Gill Sans MT"/>
                <a:cs typeface="Gill Sans MT"/>
              </a:rPr>
              <a:t>carbon</a:t>
            </a:r>
            <a:endParaRPr sz="1450">
              <a:latin typeface="Gill Sans MT"/>
              <a:cs typeface="Gill Sans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2485050" y="5693043"/>
            <a:ext cx="159385" cy="3695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2250" spc="-114" b="1">
                <a:solidFill>
                  <a:srgbClr val="39383A"/>
                </a:solidFill>
                <a:latin typeface="Trebuchet MS"/>
                <a:cs typeface="Trebuchet MS"/>
              </a:rPr>
              <a:t>6</a:t>
            </a:r>
            <a:endParaRPr sz="225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2206830" y="5817712"/>
            <a:ext cx="715645" cy="15735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0150" spc="-735" b="1">
                <a:solidFill>
                  <a:srgbClr val="39383A"/>
                </a:solidFill>
                <a:latin typeface="Trebuchet MS"/>
                <a:cs typeface="Trebuchet MS"/>
              </a:rPr>
              <a:t>C</a:t>
            </a:r>
            <a:endParaRPr sz="1015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2244765" y="7332402"/>
            <a:ext cx="614680" cy="3009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800" spc="-45">
                <a:solidFill>
                  <a:srgbClr val="39383A"/>
                </a:solidFill>
                <a:latin typeface="Gill Sans MT"/>
                <a:cs typeface="Gill Sans MT"/>
              </a:rPr>
              <a:t>12.011</a:t>
            </a:r>
            <a:endParaRPr sz="1800">
              <a:latin typeface="Gill Sans MT"/>
              <a:cs typeface="Gill Sans MT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4345311" y="4021733"/>
            <a:ext cx="689610" cy="24955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450" spc="-55">
                <a:solidFill>
                  <a:srgbClr val="39383A"/>
                </a:solidFill>
                <a:latin typeface="Gill Sans MT"/>
                <a:cs typeface="Gill Sans MT"/>
              </a:rPr>
              <a:t>aluminum</a:t>
            </a:r>
            <a:endParaRPr sz="1450">
              <a:latin typeface="Gill Sans MT"/>
              <a:cs typeface="Gill Sans MT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4533193" y="4246715"/>
            <a:ext cx="313055" cy="3695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250" spc="-155" b="1">
                <a:solidFill>
                  <a:srgbClr val="39383A"/>
                </a:solidFill>
                <a:latin typeface="Trebuchet MS"/>
                <a:cs typeface="Trebuchet MS"/>
              </a:rPr>
              <a:t>13</a:t>
            </a:r>
            <a:endParaRPr sz="225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4201027" y="4371385"/>
            <a:ext cx="967105" cy="181546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2055"/>
              </a:lnSpc>
              <a:spcBef>
                <a:spcPts val="105"/>
              </a:spcBef>
            </a:pPr>
            <a:r>
              <a:rPr dirty="0" sz="10150" spc="-1075" b="1">
                <a:solidFill>
                  <a:srgbClr val="39383A"/>
                </a:solidFill>
                <a:latin typeface="Trebuchet MS"/>
                <a:cs typeface="Trebuchet MS"/>
              </a:rPr>
              <a:t>Al</a:t>
            </a:r>
            <a:endParaRPr sz="10150">
              <a:latin typeface="Trebuchet MS"/>
              <a:cs typeface="Trebuchet MS"/>
            </a:endParaRPr>
          </a:p>
          <a:p>
            <a:pPr algn="ctr" marL="10160">
              <a:lnSpc>
                <a:spcPts val="2035"/>
              </a:lnSpc>
            </a:pPr>
            <a:r>
              <a:rPr dirty="0" sz="1800" spc="-10">
                <a:solidFill>
                  <a:srgbClr val="39383A"/>
                </a:solidFill>
                <a:latin typeface="Gill Sans MT"/>
                <a:cs typeface="Gill Sans MT"/>
              </a:rPr>
              <a:t>26.982</a:t>
            </a:r>
            <a:endParaRPr sz="1800">
              <a:latin typeface="Gill Sans MT"/>
              <a:cs typeface="Gill Sans MT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8522207" y="2538454"/>
            <a:ext cx="7937500" cy="7977505"/>
            <a:chOff x="8522207" y="2538454"/>
            <a:chExt cx="7937500" cy="7977505"/>
          </a:xfrm>
        </p:grpSpPr>
        <p:sp>
          <p:nvSpPr>
            <p:cNvPr id="25" name="object 25" descr=""/>
            <p:cNvSpPr/>
            <p:nvPr/>
          </p:nvSpPr>
          <p:spPr>
            <a:xfrm>
              <a:off x="13800221" y="3977702"/>
              <a:ext cx="1781810" cy="2257425"/>
            </a:xfrm>
            <a:custGeom>
              <a:avLst/>
              <a:gdLst/>
              <a:ahLst/>
              <a:cxnLst/>
              <a:rect l="l" t="t" r="r" b="b"/>
              <a:pathLst>
                <a:path w="1781809" h="2257425">
                  <a:moveTo>
                    <a:pt x="1381391" y="2256980"/>
                  </a:moveTo>
                  <a:lnTo>
                    <a:pt x="1781378" y="2256980"/>
                  </a:lnTo>
                  <a:lnTo>
                    <a:pt x="1781378" y="0"/>
                  </a:lnTo>
                  <a:lnTo>
                    <a:pt x="0" y="0"/>
                  </a:lnTo>
                  <a:lnTo>
                    <a:pt x="0" y="2256980"/>
                  </a:lnTo>
                  <a:lnTo>
                    <a:pt x="395858" y="2256980"/>
                  </a:lnTo>
                </a:path>
              </a:pathLst>
            </a:custGeom>
            <a:ln w="12700">
              <a:solidFill>
                <a:srgbClr val="39383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1667587" y="5424026"/>
              <a:ext cx="1781810" cy="2257425"/>
            </a:xfrm>
            <a:custGeom>
              <a:avLst/>
              <a:gdLst/>
              <a:ahLst/>
              <a:cxnLst/>
              <a:rect l="l" t="t" r="r" b="b"/>
              <a:pathLst>
                <a:path w="1781809" h="2257425">
                  <a:moveTo>
                    <a:pt x="1375448" y="2256980"/>
                  </a:moveTo>
                  <a:lnTo>
                    <a:pt x="1781378" y="2256980"/>
                  </a:lnTo>
                  <a:lnTo>
                    <a:pt x="1781378" y="0"/>
                  </a:lnTo>
                  <a:lnTo>
                    <a:pt x="0" y="0"/>
                  </a:lnTo>
                  <a:lnTo>
                    <a:pt x="0" y="2256980"/>
                  </a:lnTo>
                  <a:lnTo>
                    <a:pt x="392201" y="2256980"/>
                  </a:lnTo>
                </a:path>
              </a:pathLst>
            </a:custGeom>
            <a:ln w="12700">
              <a:solidFill>
                <a:srgbClr val="39383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17425" y="7709598"/>
              <a:ext cx="857859" cy="851992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61972" y="6257835"/>
              <a:ext cx="857859" cy="851992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12053074" y="6188443"/>
              <a:ext cx="3131185" cy="2442845"/>
            </a:xfrm>
            <a:custGeom>
              <a:avLst/>
              <a:gdLst/>
              <a:ahLst/>
              <a:cxnLst/>
              <a:rect l="l" t="t" r="r" b="b"/>
              <a:pathLst>
                <a:path w="3131184" h="2442845">
                  <a:moveTo>
                    <a:pt x="0" y="2442552"/>
                  </a:moveTo>
                  <a:lnTo>
                    <a:pt x="986536" y="2442552"/>
                  </a:lnTo>
                  <a:lnTo>
                    <a:pt x="986536" y="1451762"/>
                  </a:lnTo>
                  <a:lnTo>
                    <a:pt x="0" y="1451762"/>
                  </a:lnTo>
                  <a:lnTo>
                    <a:pt x="0" y="2442552"/>
                  </a:lnTo>
                  <a:close/>
                </a:path>
                <a:path w="3131184" h="2442845">
                  <a:moveTo>
                    <a:pt x="2144560" y="990790"/>
                  </a:moveTo>
                  <a:lnTo>
                    <a:pt x="3131096" y="990790"/>
                  </a:lnTo>
                  <a:lnTo>
                    <a:pt x="3131096" y="0"/>
                  </a:lnTo>
                  <a:lnTo>
                    <a:pt x="2144560" y="0"/>
                  </a:lnTo>
                  <a:lnTo>
                    <a:pt x="2144560" y="990790"/>
                  </a:lnTo>
                  <a:close/>
                </a:path>
              </a:pathLst>
            </a:custGeom>
            <a:ln w="6350">
              <a:solidFill>
                <a:srgbClr val="B8252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8522207" y="8630997"/>
              <a:ext cx="4498975" cy="0"/>
            </a:xfrm>
            <a:custGeom>
              <a:avLst/>
              <a:gdLst/>
              <a:ahLst/>
              <a:cxnLst/>
              <a:rect l="l" t="t" r="r" b="b"/>
              <a:pathLst>
                <a:path w="4498975" h="0">
                  <a:moveTo>
                    <a:pt x="0" y="0"/>
                  </a:moveTo>
                  <a:lnTo>
                    <a:pt x="4498848" y="0"/>
                  </a:lnTo>
                </a:path>
              </a:pathLst>
            </a:custGeom>
            <a:ln w="6350">
              <a:solidFill>
                <a:srgbClr val="B8252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3062" y="2611196"/>
              <a:ext cx="857859" cy="851979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8998724" y="2541777"/>
              <a:ext cx="986790" cy="991235"/>
            </a:xfrm>
            <a:custGeom>
              <a:avLst/>
              <a:gdLst/>
              <a:ahLst/>
              <a:cxnLst/>
              <a:rect l="l" t="t" r="r" b="b"/>
              <a:pathLst>
                <a:path w="986790" h="991235">
                  <a:moveTo>
                    <a:pt x="0" y="990790"/>
                  </a:moveTo>
                  <a:lnTo>
                    <a:pt x="986535" y="990790"/>
                  </a:lnTo>
                  <a:lnTo>
                    <a:pt x="986535" y="0"/>
                  </a:lnTo>
                  <a:lnTo>
                    <a:pt x="0" y="0"/>
                  </a:lnTo>
                  <a:lnTo>
                    <a:pt x="0" y="990790"/>
                  </a:lnTo>
                  <a:close/>
                </a:path>
              </a:pathLst>
            </a:custGeom>
            <a:ln w="6350">
              <a:solidFill>
                <a:srgbClr val="B8252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9034779" y="2541629"/>
              <a:ext cx="2620010" cy="0"/>
            </a:xfrm>
            <a:custGeom>
              <a:avLst/>
              <a:gdLst/>
              <a:ahLst/>
              <a:cxnLst/>
              <a:rect l="l" t="t" r="r" b="b"/>
              <a:pathLst>
                <a:path w="2620009" h="0">
                  <a:moveTo>
                    <a:pt x="2619755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B8252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0623003" y="7179863"/>
              <a:ext cx="4559935" cy="0"/>
            </a:xfrm>
            <a:custGeom>
              <a:avLst/>
              <a:gdLst/>
              <a:ahLst/>
              <a:cxnLst/>
              <a:rect l="l" t="t" r="r" b="b"/>
              <a:pathLst>
                <a:path w="4559934" h="0">
                  <a:moveTo>
                    <a:pt x="0" y="0"/>
                  </a:moveTo>
                  <a:lnTo>
                    <a:pt x="4559693" y="0"/>
                  </a:lnTo>
                </a:path>
              </a:pathLst>
            </a:custGeom>
            <a:ln w="6350">
              <a:solidFill>
                <a:srgbClr val="B8252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 descr=""/>
          <p:cNvSpPr txBox="1"/>
          <p:nvPr/>
        </p:nvSpPr>
        <p:spPr>
          <a:xfrm>
            <a:off x="15250067" y="6775378"/>
            <a:ext cx="62293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7700"/>
              </a:lnSpc>
              <a:spcBef>
                <a:spcPts val="100"/>
              </a:spcBef>
            </a:pP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Aluminum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engine</a:t>
            </a:r>
            <a:r>
              <a:rPr dirty="0" sz="850" spc="-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frame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43832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22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723430" y="10380840"/>
            <a:ext cx="673735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40" b="1">
                <a:solidFill>
                  <a:srgbClr val="C7C8CA"/>
                </a:solidFill>
                <a:latin typeface="Trebuchet MS"/>
                <a:cs typeface="Trebuchet MS"/>
              </a:rPr>
              <a:t>TECHNOLOGY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15878691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23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13105531" y="8227198"/>
            <a:ext cx="67627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7700"/>
              </a:lnSpc>
              <a:spcBef>
                <a:spcPts val="10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Carbon</a:t>
            </a:r>
            <a:r>
              <a:rPr dirty="0" sz="850" spc="7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fiber</a:t>
            </a:r>
            <a:r>
              <a:rPr dirty="0" sz="850" spc="20" i="1">
                <a:solidFill>
                  <a:srgbClr val="C7C8CA"/>
                </a:solidFill>
                <a:latin typeface="Calibri"/>
                <a:cs typeface="Calibri"/>
              </a:rPr>
              <a:t> passenger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cell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10050871" y="3138650"/>
            <a:ext cx="51943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7700"/>
              </a:lnSpc>
              <a:spcBef>
                <a:spcPts val="100"/>
              </a:spcBef>
            </a:pP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Composite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body</a:t>
            </a:r>
            <a:r>
              <a:rPr dirty="0" sz="850" spc="3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shell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9053348" y="1868448"/>
              <a:ext cx="7406005" cy="1201420"/>
            </a:xfrm>
            <a:custGeom>
              <a:avLst/>
              <a:gdLst/>
              <a:ahLst/>
              <a:cxnLst/>
              <a:rect l="l" t="t" r="r" b="b"/>
              <a:pathLst>
                <a:path w="7406005" h="1201420">
                  <a:moveTo>
                    <a:pt x="7405852" y="1195006"/>
                  </a:moveTo>
                  <a:lnTo>
                    <a:pt x="446760" y="1195006"/>
                  </a:lnTo>
                  <a:lnTo>
                    <a:pt x="446760" y="1201356"/>
                  </a:lnTo>
                  <a:lnTo>
                    <a:pt x="7405852" y="1201356"/>
                  </a:lnTo>
                  <a:lnTo>
                    <a:pt x="7405852" y="1195006"/>
                  </a:lnTo>
                  <a:close/>
                </a:path>
                <a:path w="7406005" h="1201420">
                  <a:moveTo>
                    <a:pt x="7405852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7405852" y="6350"/>
                  </a:lnTo>
                  <a:lnTo>
                    <a:pt x="740585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9013952" y="1881193"/>
            <a:ext cx="5133340" cy="1148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020"/>
              </a:lnSpc>
              <a:spcBef>
                <a:spcPts val="100"/>
              </a:spcBef>
            </a:pPr>
            <a:r>
              <a:rPr dirty="0" sz="2700" spc="-20" b="1">
                <a:solidFill>
                  <a:srgbClr val="231F20"/>
                </a:solidFill>
                <a:latin typeface="Trebuchet MS"/>
                <a:cs typeface="Trebuchet MS"/>
              </a:rPr>
              <a:t>IT’S</a:t>
            </a:r>
            <a:r>
              <a:rPr dirty="0" sz="2700" spc="-8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b="1">
                <a:solidFill>
                  <a:srgbClr val="231F20"/>
                </a:solidFill>
                <a:latin typeface="Trebuchet MS"/>
                <a:cs typeface="Trebuchet MS"/>
              </a:rPr>
              <a:t>WHAT</a:t>
            </a:r>
            <a:r>
              <a:rPr dirty="0" sz="2700" spc="-8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spc="140" b="1">
                <a:solidFill>
                  <a:srgbClr val="231F20"/>
                </a:solidFill>
                <a:latin typeface="Trebuchet MS"/>
                <a:cs typeface="Trebuchet MS"/>
              </a:rPr>
              <a:t>HAPPENS</a:t>
            </a:r>
            <a:endParaRPr sz="2700">
              <a:latin typeface="Trebuchet MS"/>
              <a:cs typeface="Trebuchet MS"/>
            </a:endParaRPr>
          </a:p>
          <a:p>
            <a:pPr marL="460375" marR="5080" indent="300990">
              <a:lnSpc>
                <a:spcPts val="2800"/>
              </a:lnSpc>
              <a:spcBef>
                <a:spcPts val="240"/>
              </a:spcBef>
            </a:pPr>
            <a:r>
              <a:rPr dirty="0" sz="2700" spc="80" b="1">
                <a:solidFill>
                  <a:srgbClr val="231F20"/>
                </a:solidFill>
                <a:latin typeface="Trebuchet MS"/>
                <a:cs typeface="Trebuchet MS"/>
              </a:rPr>
              <a:t>WHEN</a:t>
            </a:r>
            <a:r>
              <a:rPr dirty="0" sz="2700" spc="-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spc="105" b="1">
                <a:solidFill>
                  <a:srgbClr val="231F20"/>
                </a:solidFill>
                <a:latin typeface="Trebuchet MS"/>
                <a:cs typeface="Trebuchet MS"/>
              </a:rPr>
              <a:t>YOU</a:t>
            </a:r>
            <a:r>
              <a:rPr dirty="0" sz="2700" spc="-6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b="1">
                <a:solidFill>
                  <a:srgbClr val="231F20"/>
                </a:solidFill>
                <a:latin typeface="Trebuchet MS"/>
                <a:cs typeface="Trebuchet MS"/>
              </a:rPr>
              <a:t>LET</a:t>
            </a:r>
            <a:r>
              <a:rPr dirty="0" sz="2700" spc="-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2700" spc="-6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spc="165" b="1">
                <a:solidFill>
                  <a:srgbClr val="231F20"/>
                </a:solidFill>
                <a:latin typeface="Trebuchet MS"/>
                <a:cs typeface="Trebuchet MS"/>
              </a:rPr>
              <a:t>SUITS </a:t>
            </a:r>
            <a:r>
              <a:rPr dirty="0" sz="2700" spc="140" b="1">
                <a:solidFill>
                  <a:srgbClr val="231F20"/>
                </a:solidFill>
                <a:latin typeface="Trebuchet MS"/>
                <a:cs typeface="Trebuchet MS"/>
              </a:rPr>
              <a:t>DESIGN</a:t>
            </a:r>
            <a:r>
              <a:rPr dirty="0" sz="27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b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2700" spc="-8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spc="110" b="1">
                <a:solidFill>
                  <a:srgbClr val="231F20"/>
                </a:solidFill>
                <a:latin typeface="Trebuchet MS"/>
                <a:cs typeface="Trebuchet MS"/>
              </a:rPr>
              <a:t>CAR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3832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36498" y="10380840"/>
            <a:ext cx="7416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PERFORMANCE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588168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25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1291614"/>
              <a:ext cx="5253355" cy="847725"/>
            </a:xfrm>
            <a:custGeom>
              <a:avLst/>
              <a:gdLst/>
              <a:ahLst/>
              <a:cxnLst/>
              <a:rect l="l" t="t" r="r" b="b"/>
              <a:pathLst>
                <a:path w="5253355" h="847725">
                  <a:moveTo>
                    <a:pt x="4974031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974031" y="6350"/>
                  </a:lnTo>
                  <a:lnTo>
                    <a:pt x="4974031" y="0"/>
                  </a:lnTo>
                  <a:close/>
                </a:path>
                <a:path w="5253355" h="847725">
                  <a:moveTo>
                    <a:pt x="5253152" y="841273"/>
                  </a:moveTo>
                  <a:lnTo>
                    <a:pt x="0" y="841273"/>
                  </a:lnTo>
                  <a:lnTo>
                    <a:pt x="0" y="847623"/>
                  </a:lnTo>
                  <a:lnTo>
                    <a:pt x="5253152" y="847623"/>
                  </a:lnTo>
                  <a:lnTo>
                    <a:pt x="5253152" y="841273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5472" y="6243828"/>
              <a:ext cx="4572000" cy="279806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4582191" y="8242467"/>
              <a:ext cx="45085" cy="73025"/>
            </a:xfrm>
            <a:custGeom>
              <a:avLst/>
              <a:gdLst/>
              <a:ahLst/>
              <a:cxnLst/>
              <a:rect l="l" t="t" r="r" b="b"/>
              <a:pathLst>
                <a:path w="45085" h="73025">
                  <a:moveTo>
                    <a:pt x="22440" y="0"/>
                  </a:moveTo>
                  <a:lnTo>
                    <a:pt x="12369" y="0"/>
                  </a:lnTo>
                  <a:lnTo>
                    <a:pt x="7226" y="6172"/>
                  </a:lnTo>
                  <a:lnTo>
                    <a:pt x="0" y="37236"/>
                  </a:lnTo>
                  <a:lnTo>
                    <a:pt x="355" y="43535"/>
                  </a:lnTo>
                  <a:lnTo>
                    <a:pt x="453" y="45272"/>
                  </a:lnTo>
                  <a:lnTo>
                    <a:pt x="541" y="46837"/>
                  </a:lnTo>
                  <a:lnTo>
                    <a:pt x="3314" y="58648"/>
                  </a:lnTo>
                  <a:lnTo>
                    <a:pt x="10040" y="68668"/>
                  </a:lnTo>
                  <a:lnTo>
                    <a:pt x="22440" y="72898"/>
                  </a:lnTo>
                  <a:lnTo>
                    <a:pt x="28105" y="72898"/>
                  </a:lnTo>
                  <a:lnTo>
                    <a:pt x="33045" y="70586"/>
                  </a:lnTo>
                  <a:lnTo>
                    <a:pt x="36296" y="67246"/>
                  </a:lnTo>
                  <a:lnTo>
                    <a:pt x="36804" y="66509"/>
                  </a:lnTo>
                  <a:lnTo>
                    <a:pt x="22440" y="66509"/>
                  </a:lnTo>
                  <a:lnTo>
                    <a:pt x="14401" y="62603"/>
                  </a:lnTo>
                  <a:lnTo>
                    <a:pt x="13804" y="61350"/>
                  </a:lnTo>
                  <a:lnTo>
                    <a:pt x="10245" y="53590"/>
                  </a:lnTo>
                  <a:lnTo>
                    <a:pt x="8708" y="43535"/>
                  </a:lnTo>
                  <a:lnTo>
                    <a:pt x="8506" y="37236"/>
                  </a:lnTo>
                  <a:lnTo>
                    <a:pt x="8509" y="35661"/>
                  </a:lnTo>
                  <a:lnTo>
                    <a:pt x="8660" y="30747"/>
                  </a:lnTo>
                  <a:lnTo>
                    <a:pt x="8701" y="29405"/>
                  </a:lnTo>
                  <a:lnTo>
                    <a:pt x="10228" y="19319"/>
                  </a:lnTo>
                  <a:lnTo>
                    <a:pt x="14371" y="10296"/>
                  </a:lnTo>
                  <a:lnTo>
                    <a:pt x="22440" y="6388"/>
                  </a:lnTo>
                  <a:lnTo>
                    <a:pt x="36176" y="6388"/>
                  </a:lnTo>
                  <a:lnTo>
                    <a:pt x="34648" y="4139"/>
                  </a:lnTo>
                  <a:lnTo>
                    <a:pt x="22440" y="0"/>
                  </a:lnTo>
                  <a:close/>
                </a:path>
                <a:path w="45085" h="73025">
                  <a:moveTo>
                    <a:pt x="36176" y="6388"/>
                  </a:moveTo>
                  <a:lnTo>
                    <a:pt x="22440" y="6388"/>
                  </a:lnTo>
                  <a:lnTo>
                    <a:pt x="30451" y="10296"/>
                  </a:lnTo>
                  <a:lnTo>
                    <a:pt x="34564" y="19319"/>
                  </a:lnTo>
                  <a:lnTo>
                    <a:pt x="36080" y="29405"/>
                  </a:lnTo>
                  <a:lnTo>
                    <a:pt x="36271" y="35661"/>
                  </a:lnTo>
                  <a:lnTo>
                    <a:pt x="36273" y="37236"/>
                  </a:lnTo>
                  <a:lnTo>
                    <a:pt x="36080" y="43535"/>
                  </a:lnTo>
                  <a:lnTo>
                    <a:pt x="34564" y="53590"/>
                  </a:lnTo>
                  <a:lnTo>
                    <a:pt x="30451" y="62603"/>
                  </a:lnTo>
                  <a:lnTo>
                    <a:pt x="22440" y="66509"/>
                  </a:lnTo>
                  <a:lnTo>
                    <a:pt x="36804" y="66509"/>
                  </a:lnTo>
                  <a:lnTo>
                    <a:pt x="40360" y="61350"/>
                  </a:lnTo>
                  <a:lnTo>
                    <a:pt x="42972" y="53930"/>
                  </a:lnTo>
                  <a:lnTo>
                    <a:pt x="44367" y="45272"/>
                  </a:lnTo>
                  <a:lnTo>
                    <a:pt x="44712" y="37236"/>
                  </a:lnTo>
                  <a:lnTo>
                    <a:pt x="44780" y="35661"/>
                  </a:lnTo>
                  <a:lnTo>
                    <a:pt x="44195" y="25792"/>
                  </a:lnTo>
                  <a:lnTo>
                    <a:pt x="41359" y="14011"/>
                  </a:lnTo>
                  <a:lnTo>
                    <a:pt x="36176" y="6388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8505" y="8353325"/>
              <a:ext cx="2778277" cy="72898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439938" y="8223115"/>
              <a:ext cx="45085" cy="73025"/>
            </a:xfrm>
            <a:custGeom>
              <a:avLst/>
              <a:gdLst/>
              <a:ahLst/>
              <a:cxnLst/>
              <a:rect l="l" t="t" r="r" b="b"/>
              <a:pathLst>
                <a:path w="45084" h="73025">
                  <a:moveTo>
                    <a:pt x="22440" y="0"/>
                  </a:moveTo>
                  <a:lnTo>
                    <a:pt x="12369" y="0"/>
                  </a:lnTo>
                  <a:lnTo>
                    <a:pt x="7226" y="6172"/>
                  </a:lnTo>
                  <a:lnTo>
                    <a:pt x="0" y="37236"/>
                  </a:lnTo>
                  <a:lnTo>
                    <a:pt x="355" y="43535"/>
                  </a:lnTo>
                  <a:lnTo>
                    <a:pt x="453" y="45272"/>
                  </a:lnTo>
                  <a:lnTo>
                    <a:pt x="541" y="46837"/>
                  </a:lnTo>
                  <a:lnTo>
                    <a:pt x="3314" y="58648"/>
                  </a:lnTo>
                  <a:lnTo>
                    <a:pt x="10040" y="68668"/>
                  </a:lnTo>
                  <a:lnTo>
                    <a:pt x="22440" y="72898"/>
                  </a:lnTo>
                  <a:lnTo>
                    <a:pt x="28105" y="72898"/>
                  </a:lnTo>
                  <a:lnTo>
                    <a:pt x="33045" y="70586"/>
                  </a:lnTo>
                  <a:lnTo>
                    <a:pt x="36296" y="67246"/>
                  </a:lnTo>
                  <a:lnTo>
                    <a:pt x="36804" y="66509"/>
                  </a:lnTo>
                  <a:lnTo>
                    <a:pt x="22440" y="66509"/>
                  </a:lnTo>
                  <a:lnTo>
                    <a:pt x="14401" y="62603"/>
                  </a:lnTo>
                  <a:lnTo>
                    <a:pt x="13804" y="61350"/>
                  </a:lnTo>
                  <a:lnTo>
                    <a:pt x="10245" y="53590"/>
                  </a:lnTo>
                  <a:lnTo>
                    <a:pt x="8708" y="43535"/>
                  </a:lnTo>
                  <a:lnTo>
                    <a:pt x="8506" y="37236"/>
                  </a:lnTo>
                  <a:lnTo>
                    <a:pt x="8509" y="35661"/>
                  </a:lnTo>
                  <a:lnTo>
                    <a:pt x="8660" y="30747"/>
                  </a:lnTo>
                  <a:lnTo>
                    <a:pt x="8701" y="29405"/>
                  </a:lnTo>
                  <a:lnTo>
                    <a:pt x="10228" y="19319"/>
                  </a:lnTo>
                  <a:lnTo>
                    <a:pt x="14371" y="10296"/>
                  </a:lnTo>
                  <a:lnTo>
                    <a:pt x="22440" y="6388"/>
                  </a:lnTo>
                  <a:lnTo>
                    <a:pt x="36175" y="6388"/>
                  </a:lnTo>
                  <a:lnTo>
                    <a:pt x="34648" y="4141"/>
                  </a:lnTo>
                  <a:lnTo>
                    <a:pt x="22440" y="0"/>
                  </a:lnTo>
                  <a:close/>
                </a:path>
                <a:path w="45084" h="73025">
                  <a:moveTo>
                    <a:pt x="36175" y="6388"/>
                  </a:moveTo>
                  <a:lnTo>
                    <a:pt x="22440" y="6388"/>
                  </a:lnTo>
                  <a:lnTo>
                    <a:pt x="30451" y="10296"/>
                  </a:lnTo>
                  <a:lnTo>
                    <a:pt x="34564" y="19319"/>
                  </a:lnTo>
                  <a:lnTo>
                    <a:pt x="36080" y="29405"/>
                  </a:lnTo>
                  <a:lnTo>
                    <a:pt x="36271" y="35661"/>
                  </a:lnTo>
                  <a:lnTo>
                    <a:pt x="36273" y="37236"/>
                  </a:lnTo>
                  <a:lnTo>
                    <a:pt x="36080" y="43535"/>
                  </a:lnTo>
                  <a:lnTo>
                    <a:pt x="34564" y="53590"/>
                  </a:lnTo>
                  <a:lnTo>
                    <a:pt x="30451" y="62603"/>
                  </a:lnTo>
                  <a:lnTo>
                    <a:pt x="22440" y="66509"/>
                  </a:lnTo>
                  <a:lnTo>
                    <a:pt x="36804" y="66509"/>
                  </a:lnTo>
                  <a:lnTo>
                    <a:pt x="40360" y="61350"/>
                  </a:lnTo>
                  <a:lnTo>
                    <a:pt x="42972" y="53930"/>
                  </a:lnTo>
                  <a:lnTo>
                    <a:pt x="44367" y="45272"/>
                  </a:lnTo>
                  <a:lnTo>
                    <a:pt x="44712" y="37236"/>
                  </a:lnTo>
                  <a:lnTo>
                    <a:pt x="44780" y="35661"/>
                  </a:lnTo>
                  <a:lnTo>
                    <a:pt x="44195" y="25797"/>
                  </a:lnTo>
                  <a:lnTo>
                    <a:pt x="41359" y="14016"/>
                  </a:lnTo>
                  <a:lnTo>
                    <a:pt x="36175" y="6388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87064" y="8019560"/>
              <a:ext cx="97650" cy="7289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0387" y="7794769"/>
              <a:ext cx="144335" cy="7289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0387" y="7559360"/>
              <a:ext cx="144335" cy="7289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2106" y="7120403"/>
              <a:ext cx="152615" cy="72898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0735" y="6874371"/>
              <a:ext cx="153987" cy="72898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89847" y="7897784"/>
              <a:ext cx="144335" cy="72898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82921" y="8070123"/>
              <a:ext cx="97650" cy="72898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89847" y="7725445"/>
              <a:ext cx="144335" cy="72898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81566" y="7553108"/>
              <a:ext cx="152615" cy="72897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81566" y="7380770"/>
              <a:ext cx="152615" cy="72898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580195" y="7208429"/>
              <a:ext cx="153987" cy="72898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80195" y="7036090"/>
              <a:ext cx="153987" cy="72898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81450" y="6842516"/>
              <a:ext cx="152730" cy="72898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2101547" y="7165129"/>
              <a:ext cx="2035810" cy="639445"/>
            </a:xfrm>
            <a:custGeom>
              <a:avLst/>
              <a:gdLst/>
              <a:ahLst/>
              <a:cxnLst/>
              <a:rect l="l" t="t" r="r" b="b"/>
              <a:pathLst>
                <a:path w="2035810" h="639445">
                  <a:moveTo>
                    <a:pt x="0" y="639343"/>
                  </a:moveTo>
                  <a:lnTo>
                    <a:pt x="75078" y="582198"/>
                  </a:lnTo>
                  <a:lnTo>
                    <a:pt x="120091" y="540654"/>
                  </a:lnTo>
                  <a:lnTo>
                    <a:pt x="153026" y="494468"/>
                  </a:lnTo>
                  <a:lnTo>
                    <a:pt x="191871" y="423392"/>
                  </a:lnTo>
                  <a:lnTo>
                    <a:pt x="216835" y="373154"/>
                  </a:lnTo>
                  <a:lnTo>
                    <a:pt x="243177" y="315363"/>
                  </a:lnTo>
                  <a:lnTo>
                    <a:pt x="269752" y="254020"/>
                  </a:lnTo>
                  <a:lnTo>
                    <a:pt x="295414" y="193125"/>
                  </a:lnTo>
                  <a:lnTo>
                    <a:pt x="319019" y="136677"/>
                  </a:lnTo>
                  <a:lnTo>
                    <a:pt x="339422" y="88675"/>
                  </a:lnTo>
                  <a:lnTo>
                    <a:pt x="355477" y="53120"/>
                  </a:lnTo>
                  <a:lnTo>
                    <a:pt x="383164" y="17937"/>
                  </a:lnTo>
                  <a:lnTo>
                    <a:pt x="433340" y="1727"/>
                  </a:lnTo>
                  <a:lnTo>
                    <a:pt x="467982" y="0"/>
                  </a:lnTo>
                  <a:lnTo>
                    <a:pt x="1045502" y="0"/>
                  </a:lnTo>
                  <a:lnTo>
                    <a:pt x="1104908" y="9212"/>
                  </a:lnTo>
                  <a:lnTo>
                    <a:pt x="1155100" y="19477"/>
                  </a:lnTo>
                  <a:lnTo>
                    <a:pt x="1214530" y="32404"/>
                  </a:lnTo>
                  <a:lnTo>
                    <a:pt x="1279882" y="47160"/>
                  </a:lnTo>
                  <a:lnTo>
                    <a:pt x="1347842" y="62912"/>
                  </a:lnTo>
                  <a:lnTo>
                    <a:pt x="1415093" y="78826"/>
                  </a:lnTo>
                  <a:lnTo>
                    <a:pt x="1478320" y="94069"/>
                  </a:lnTo>
                  <a:lnTo>
                    <a:pt x="1534208" y="107809"/>
                  </a:lnTo>
                  <a:lnTo>
                    <a:pt x="1579440" y="119212"/>
                  </a:lnTo>
                  <a:lnTo>
                    <a:pt x="1643736" y="137641"/>
                  </a:lnTo>
                  <a:lnTo>
                    <a:pt x="1689261" y="153216"/>
                  </a:lnTo>
                  <a:lnTo>
                    <a:pt x="1743380" y="172678"/>
                  </a:lnTo>
                  <a:lnTo>
                    <a:pt x="1802196" y="194535"/>
                  </a:lnTo>
                  <a:lnTo>
                    <a:pt x="1861813" y="217295"/>
                  </a:lnTo>
                  <a:lnTo>
                    <a:pt x="1918333" y="239466"/>
                  </a:lnTo>
                  <a:lnTo>
                    <a:pt x="1967859" y="259557"/>
                  </a:lnTo>
                  <a:lnTo>
                    <a:pt x="2006495" y="276076"/>
                  </a:lnTo>
                  <a:lnTo>
                    <a:pt x="2030342" y="287531"/>
                  </a:lnTo>
                  <a:lnTo>
                    <a:pt x="2035505" y="292430"/>
                  </a:lnTo>
                </a:path>
              </a:pathLst>
            </a:custGeom>
            <a:ln w="29972">
              <a:solidFill>
                <a:srgbClr val="B8252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145292" y="8004552"/>
              <a:ext cx="186690" cy="116205"/>
            </a:xfrm>
            <a:custGeom>
              <a:avLst/>
              <a:gdLst/>
              <a:ahLst/>
              <a:cxnLst/>
              <a:rect l="l" t="t" r="r" b="b"/>
              <a:pathLst>
                <a:path w="186689" h="116204">
                  <a:moveTo>
                    <a:pt x="0" y="115684"/>
                  </a:moveTo>
                  <a:lnTo>
                    <a:pt x="43816" y="95511"/>
                  </a:lnTo>
                  <a:lnTo>
                    <a:pt x="92481" y="69348"/>
                  </a:lnTo>
                  <a:lnTo>
                    <a:pt x="141460" y="37431"/>
                  </a:lnTo>
                  <a:lnTo>
                    <a:pt x="186220" y="0"/>
                  </a:lnTo>
                </a:path>
              </a:pathLst>
            </a:custGeom>
            <a:ln w="29972">
              <a:solidFill>
                <a:srgbClr val="B8252A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395783" y="7844328"/>
              <a:ext cx="61594" cy="83820"/>
            </a:xfrm>
            <a:custGeom>
              <a:avLst/>
              <a:gdLst/>
              <a:ahLst/>
              <a:cxnLst/>
              <a:rect l="l" t="t" r="r" b="b"/>
              <a:pathLst>
                <a:path w="61594" h="83820">
                  <a:moveTo>
                    <a:pt x="0" y="83299"/>
                  </a:moveTo>
                  <a:lnTo>
                    <a:pt x="20545" y="55664"/>
                  </a:lnTo>
                  <a:lnTo>
                    <a:pt x="36385" y="33467"/>
                  </a:lnTo>
                  <a:lnTo>
                    <a:pt x="49291" y="15362"/>
                  </a:lnTo>
                  <a:lnTo>
                    <a:pt x="61036" y="0"/>
                  </a:lnTo>
                </a:path>
              </a:pathLst>
            </a:custGeom>
            <a:ln w="29971">
              <a:solidFill>
                <a:srgbClr val="B8252A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531672" y="7415306"/>
              <a:ext cx="720090" cy="372745"/>
            </a:xfrm>
            <a:custGeom>
              <a:avLst/>
              <a:gdLst/>
              <a:ahLst/>
              <a:cxnLst/>
              <a:rect l="l" t="t" r="r" b="b"/>
              <a:pathLst>
                <a:path w="720089" h="372745">
                  <a:moveTo>
                    <a:pt x="0" y="372745"/>
                  </a:moveTo>
                  <a:lnTo>
                    <a:pt x="70377" y="333991"/>
                  </a:lnTo>
                  <a:lnTo>
                    <a:pt x="113590" y="310777"/>
                  </a:lnTo>
                  <a:lnTo>
                    <a:pt x="160938" y="285619"/>
                  </a:lnTo>
                  <a:lnTo>
                    <a:pt x="211510" y="258979"/>
                  </a:lnTo>
                  <a:lnTo>
                    <a:pt x="264393" y="231317"/>
                  </a:lnTo>
                  <a:lnTo>
                    <a:pt x="318677" y="203096"/>
                  </a:lnTo>
                  <a:lnTo>
                    <a:pt x="373451" y="174775"/>
                  </a:lnTo>
                  <a:lnTo>
                    <a:pt x="427803" y="146817"/>
                  </a:lnTo>
                  <a:lnTo>
                    <a:pt x="480821" y="119683"/>
                  </a:lnTo>
                  <a:lnTo>
                    <a:pt x="531595" y="93833"/>
                  </a:lnTo>
                  <a:lnTo>
                    <a:pt x="579213" y="69730"/>
                  </a:lnTo>
                  <a:lnTo>
                    <a:pt x="622764" y="47833"/>
                  </a:lnTo>
                  <a:lnTo>
                    <a:pt x="661336" y="28605"/>
                  </a:lnTo>
                  <a:lnTo>
                    <a:pt x="694018" y="12507"/>
                  </a:lnTo>
                  <a:lnTo>
                    <a:pt x="719899" y="0"/>
                  </a:lnTo>
                </a:path>
              </a:pathLst>
            </a:custGeom>
            <a:ln w="29972">
              <a:solidFill>
                <a:srgbClr val="B8252A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3341505" y="7317378"/>
              <a:ext cx="220345" cy="66040"/>
            </a:xfrm>
            <a:custGeom>
              <a:avLst/>
              <a:gdLst/>
              <a:ahLst/>
              <a:cxnLst/>
              <a:rect l="l" t="t" r="r" b="b"/>
              <a:pathLst>
                <a:path w="220345" h="66040">
                  <a:moveTo>
                    <a:pt x="0" y="65786"/>
                  </a:moveTo>
                  <a:lnTo>
                    <a:pt x="41334" y="52995"/>
                  </a:lnTo>
                  <a:lnTo>
                    <a:pt x="86960" y="39066"/>
                  </a:lnTo>
                  <a:lnTo>
                    <a:pt x="133929" y="24954"/>
                  </a:lnTo>
                  <a:lnTo>
                    <a:pt x="179293" y="11613"/>
                  </a:lnTo>
                  <a:lnTo>
                    <a:pt x="220103" y="0"/>
                  </a:lnTo>
                </a:path>
              </a:pathLst>
            </a:custGeom>
            <a:ln w="29971">
              <a:solidFill>
                <a:srgbClr val="B8252A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3654459" y="7252937"/>
              <a:ext cx="279400" cy="42545"/>
            </a:xfrm>
            <a:custGeom>
              <a:avLst/>
              <a:gdLst/>
              <a:ahLst/>
              <a:cxnLst/>
              <a:rect l="l" t="t" r="r" b="b"/>
              <a:pathLst>
                <a:path w="279400" h="42545">
                  <a:moveTo>
                    <a:pt x="0" y="41922"/>
                  </a:moveTo>
                  <a:lnTo>
                    <a:pt x="44589" y="32954"/>
                  </a:lnTo>
                  <a:lnTo>
                    <a:pt x="93049" y="24034"/>
                  </a:lnTo>
                  <a:lnTo>
                    <a:pt x="143048" y="15722"/>
                  </a:lnTo>
                  <a:lnTo>
                    <a:pt x="192256" y="8574"/>
                  </a:lnTo>
                  <a:lnTo>
                    <a:pt x="238344" y="3147"/>
                  </a:lnTo>
                  <a:lnTo>
                    <a:pt x="278980" y="0"/>
                  </a:lnTo>
                </a:path>
              </a:pathLst>
            </a:custGeom>
            <a:ln w="29972">
              <a:solidFill>
                <a:srgbClr val="B8252A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4027720" y="7257206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0" y="0"/>
                  </a:moveTo>
                  <a:lnTo>
                    <a:pt x="26514" y="2947"/>
                  </a:lnTo>
                  <a:lnTo>
                    <a:pt x="51569" y="6127"/>
                  </a:lnTo>
                  <a:lnTo>
                    <a:pt x="74303" y="9308"/>
                  </a:lnTo>
                  <a:lnTo>
                    <a:pt x="93853" y="12255"/>
                  </a:lnTo>
                </a:path>
              </a:pathLst>
            </a:custGeom>
            <a:ln w="29972">
              <a:solidFill>
                <a:srgbClr val="B8252A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2071573" y="7237564"/>
              <a:ext cx="2096135" cy="920750"/>
            </a:xfrm>
            <a:custGeom>
              <a:avLst/>
              <a:gdLst/>
              <a:ahLst/>
              <a:cxnLst/>
              <a:rect l="l" t="t" r="r" b="b"/>
              <a:pathLst>
                <a:path w="2096135" h="920750">
                  <a:moveTo>
                    <a:pt x="29972" y="905344"/>
                  </a:moveTo>
                  <a:lnTo>
                    <a:pt x="25577" y="894753"/>
                  </a:lnTo>
                  <a:lnTo>
                    <a:pt x="14986" y="890358"/>
                  </a:lnTo>
                  <a:lnTo>
                    <a:pt x="4381" y="894753"/>
                  </a:lnTo>
                  <a:lnTo>
                    <a:pt x="0" y="905344"/>
                  </a:lnTo>
                  <a:lnTo>
                    <a:pt x="4381" y="915949"/>
                  </a:lnTo>
                  <a:lnTo>
                    <a:pt x="14986" y="920330"/>
                  </a:lnTo>
                  <a:lnTo>
                    <a:pt x="25577" y="915949"/>
                  </a:lnTo>
                  <a:lnTo>
                    <a:pt x="29972" y="905344"/>
                  </a:lnTo>
                  <a:close/>
                </a:path>
                <a:path w="2096135" h="920750">
                  <a:moveTo>
                    <a:pt x="296303" y="743915"/>
                  </a:moveTo>
                  <a:lnTo>
                    <a:pt x="291909" y="733323"/>
                  </a:lnTo>
                  <a:lnTo>
                    <a:pt x="281317" y="728929"/>
                  </a:lnTo>
                  <a:lnTo>
                    <a:pt x="270713" y="733323"/>
                  </a:lnTo>
                  <a:lnTo>
                    <a:pt x="266331" y="743915"/>
                  </a:lnTo>
                  <a:lnTo>
                    <a:pt x="270713" y="754519"/>
                  </a:lnTo>
                  <a:lnTo>
                    <a:pt x="281317" y="758901"/>
                  </a:lnTo>
                  <a:lnTo>
                    <a:pt x="291909" y="754519"/>
                  </a:lnTo>
                  <a:lnTo>
                    <a:pt x="296303" y="743915"/>
                  </a:lnTo>
                  <a:close/>
                </a:path>
                <a:path w="2096135" h="920750">
                  <a:moveTo>
                    <a:pt x="423951" y="581888"/>
                  </a:moveTo>
                  <a:lnTo>
                    <a:pt x="419557" y="571296"/>
                  </a:lnTo>
                  <a:lnTo>
                    <a:pt x="408965" y="566902"/>
                  </a:lnTo>
                  <a:lnTo>
                    <a:pt x="398360" y="571296"/>
                  </a:lnTo>
                  <a:lnTo>
                    <a:pt x="393979" y="581888"/>
                  </a:lnTo>
                  <a:lnTo>
                    <a:pt x="398360" y="592493"/>
                  </a:lnTo>
                  <a:lnTo>
                    <a:pt x="408965" y="596874"/>
                  </a:lnTo>
                  <a:lnTo>
                    <a:pt x="419557" y="592493"/>
                  </a:lnTo>
                  <a:lnTo>
                    <a:pt x="423951" y="581888"/>
                  </a:lnTo>
                  <a:close/>
                </a:path>
                <a:path w="2096135" h="920750">
                  <a:moveTo>
                    <a:pt x="1222362" y="165468"/>
                  </a:moveTo>
                  <a:lnTo>
                    <a:pt x="1217968" y="154876"/>
                  </a:lnTo>
                  <a:lnTo>
                    <a:pt x="1207376" y="150482"/>
                  </a:lnTo>
                  <a:lnTo>
                    <a:pt x="1196771" y="154876"/>
                  </a:lnTo>
                  <a:lnTo>
                    <a:pt x="1192390" y="165468"/>
                  </a:lnTo>
                  <a:lnTo>
                    <a:pt x="1196771" y="176072"/>
                  </a:lnTo>
                  <a:lnTo>
                    <a:pt x="1207376" y="180454"/>
                  </a:lnTo>
                  <a:lnTo>
                    <a:pt x="1217968" y="176072"/>
                  </a:lnTo>
                  <a:lnTo>
                    <a:pt x="1222362" y="165468"/>
                  </a:lnTo>
                  <a:close/>
                </a:path>
                <a:path w="2096135" h="920750">
                  <a:moveTo>
                    <a:pt x="1536712" y="71310"/>
                  </a:moveTo>
                  <a:lnTo>
                    <a:pt x="1532318" y="60718"/>
                  </a:lnTo>
                  <a:lnTo>
                    <a:pt x="1521726" y="56324"/>
                  </a:lnTo>
                  <a:lnTo>
                    <a:pt x="1511122" y="60718"/>
                  </a:lnTo>
                  <a:lnTo>
                    <a:pt x="1506740" y="71310"/>
                  </a:lnTo>
                  <a:lnTo>
                    <a:pt x="1511122" y="81915"/>
                  </a:lnTo>
                  <a:lnTo>
                    <a:pt x="1521726" y="86296"/>
                  </a:lnTo>
                  <a:lnTo>
                    <a:pt x="1532318" y="81915"/>
                  </a:lnTo>
                  <a:lnTo>
                    <a:pt x="1536712" y="71310"/>
                  </a:lnTo>
                  <a:close/>
                </a:path>
                <a:path w="2096135" h="920750">
                  <a:moveTo>
                    <a:pt x="1908200" y="14986"/>
                  </a:moveTo>
                  <a:lnTo>
                    <a:pt x="1903806" y="4394"/>
                  </a:lnTo>
                  <a:lnTo>
                    <a:pt x="1893214" y="0"/>
                  </a:lnTo>
                  <a:lnTo>
                    <a:pt x="1882609" y="4394"/>
                  </a:lnTo>
                  <a:lnTo>
                    <a:pt x="1878228" y="14986"/>
                  </a:lnTo>
                  <a:lnTo>
                    <a:pt x="1882609" y="25590"/>
                  </a:lnTo>
                  <a:lnTo>
                    <a:pt x="1893214" y="29972"/>
                  </a:lnTo>
                  <a:lnTo>
                    <a:pt x="1903806" y="25590"/>
                  </a:lnTo>
                  <a:lnTo>
                    <a:pt x="1908200" y="14986"/>
                  </a:lnTo>
                  <a:close/>
                </a:path>
                <a:path w="2096135" h="920750">
                  <a:moveTo>
                    <a:pt x="2096122" y="37033"/>
                  </a:moveTo>
                  <a:lnTo>
                    <a:pt x="2091728" y="26441"/>
                  </a:lnTo>
                  <a:lnTo>
                    <a:pt x="2081136" y="22047"/>
                  </a:lnTo>
                  <a:lnTo>
                    <a:pt x="2070531" y="26441"/>
                  </a:lnTo>
                  <a:lnTo>
                    <a:pt x="2066150" y="37033"/>
                  </a:lnTo>
                  <a:lnTo>
                    <a:pt x="2070531" y="47637"/>
                  </a:lnTo>
                  <a:lnTo>
                    <a:pt x="2081136" y="52019"/>
                  </a:lnTo>
                  <a:lnTo>
                    <a:pt x="2091728" y="47637"/>
                  </a:lnTo>
                  <a:lnTo>
                    <a:pt x="2096122" y="37033"/>
                  </a:lnTo>
                  <a:close/>
                </a:path>
              </a:pathLst>
            </a:custGeom>
            <a:solidFill>
              <a:srgbClr val="B825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32511" y="7348287"/>
              <a:ext cx="152615" cy="72897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3379478" y="8717433"/>
              <a:ext cx="217804" cy="0"/>
            </a:xfrm>
            <a:custGeom>
              <a:avLst/>
              <a:gdLst/>
              <a:ahLst/>
              <a:cxnLst/>
              <a:rect l="l" t="t" r="r" b="b"/>
              <a:pathLst>
                <a:path w="217804" h="0">
                  <a:moveTo>
                    <a:pt x="0" y="0"/>
                  </a:moveTo>
                  <a:lnTo>
                    <a:pt x="217208" y="0"/>
                  </a:lnTo>
                </a:path>
              </a:pathLst>
            </a:custGeom>
            <a:ln w="29972">
              <a:solidFill>
                <a:srgbClr val="B8252A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3302432" y="8702458"/>
              <a:ext cx="340360" cy="30480"/>
            </a:xfrm>
            <a:custGeom>
              <a:avLst/>
              <a:gdLst/>
              <a:ahLst/>
              <a:cxnLst/>
              <a:rect l="l" t="t" r="r" b="b"/>
              <a:pathLst>
                <a:path w="340360" h="30479">
                  <a:moveTo>
                    <a:pt x="29972" y="14986"/>
                  </a:moveTo>
                  <a:lnTo>
                    <a:pt x="25577" y="4381"/>
                  </a:lnTo>
                  <a:lnTo>
                    <a:pt x="14986" y="0"/>
                  </a:lnTo>
                  <a:lnTo>
                    <a:pt x="4381" y="4381"/>
                  </a:lnTo>
                  <a:lnTo>
                    <a:pt x="0" y="14986"/>
                  </a:lnTo>
                  <a:lnTo>
                    <a:pt x="4381" y="25577"/>
                  </a:lnTo>
                  <a:lnTo>
                    <a:pt x="14986" y="29972"/>
                  </a:lnTo>
                  <a:lnTo>
                    <a:pt x="25577" y="25577"/>
                  </a:lnTo>
                  <a:lnTo>
                    <a:pt x="29972" y="14986"/>
                  </a:lnTo>
                  <a:close/>
                </a:path>
                <a:path w="340360" h="30479">
                  <a:moveTo>
                    <a:pt x="340271" y="14986"/>
                  </a:moveTo>
                  <a:lnTo>
                    <a:pt x="335876" y="4381"/>
                  </a:lnTo>
                  <a:lnTo>
                    <a:pt x="325285" y="0"/>
                  </a:lnTo>
                  <a:lnTo>
                    <a:pt x="314680" y="4381"/>
                  </a:lnTo>
                  <a:lnTo>
                    <a:pt x="310299" y="14986"/>
                  </a:lnTo>
                  <a:lnTo>
                    <a:pt x="314680" y="25577"/>
                  </a:lnTo>
                  <a:lnTo>
                    <a:pt x="325285" y="29972"/>
                  </a:lnTo>
                  <a:lnTo>
                    <a:pt x="335876" y="25577"/>
                  </a:lnTo>
                  <a:lnTo>
                    <a:pt x="340271" y="14986"/>
                  </a:lnTo>
                  <a:close/>
                </a:path>
              </a:pathLst>
            </a:custGeom>
            <a:solidFill>
              <a:srgbClr val="B825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998297" y="8717433"/>
              <a:ext cx="310515" cy="0"/>
            </a:xfrm>
            <a:custGeom>
              <a:avLst/>
              <a:gdLst/>
              <a:ahLst/>
              <a:cxnLst/>
              <a:rect l="l" t="t" r="r" b="b"/>
              <a:pathLst>
                <a:path w="310514" h="0">
                  <a:moveTo>
                    <a:pt x="0" y="0"/>
                  </a:moveTo>
                  <a:lnTo>
                    <a:pt x="310299" y="0"/>
                  </a:lnTo>
                </a:path>
              </a:pathLst>
            </a:custGeom>
            <a:ln w="29972">
              <a:solidFill>
                <a:srgbClr val="B825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 descr=""/>
          <p:cNvSpPr txBox="1"/>
          <p:nvPr/>
        </p:nvSpPr>
        <p:spPr>
          <a:xfrm>
            <a:off x="1167565" y="7195280"/>
            <a:ext cx="160020" cy="847090"/>
          </a:xfrm>
          <a:prstGeom prst="rect">
            <a:avLst/>
          </a:prstGeom>
        </p:spPr>
        <p:txBody>
          <a:bodyPr wrap="square" lIns="0" tIns="1651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 spc="200">
                <a:solidFill>
                  <a:srgbClr val="C7C8CA"/>
                </a:solidFill>
                <a:latin typeface="Arial"/>
                <a:cs typeface="Arial"/>
              </a:rPr>
              <a:t>Horsepower</a:t>
            </a:r>
            <a:endParaRPr sz="800">
              <a:latin typeface="Arial"/>
              <a:cs typeface="Arial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4737383" y="7368813"/>
            <a:ext cx="160020" cy="499745"/>
          </a:xfrm>
          <a:prstGeom prst="rect">
            <a:avLst/>
          </a:prstGeom>
        </p:spPr>
        <p:txBody>
          <a:bodyPr wrap="square" lIns="0" tIns="1651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 spc="185">
                <a:solidFill>
                  <a:srgbClr val="C7C8CA"/>
                </a:solidFill>
                <a:latin typeface="Arial"/>
                <a:cs typeface="Arial"/>
              </a:rPr>
              <a:t>Torque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2888082" y="8429243"/>
            <a:ext cx="29654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225">
                <a:solidFill>
                  <a:srgbClr val="C7C8CA"/>
                </a:solidFill>
                <a:latin typeface="Arial"/>
                <a:cs typeface="Arial"/>
              </a:rPr>
              <a:t>rpm</a:t>
            </a:r>
            <a:endParaRPr sz="800">
              <a:latin typeface="Arial"/>
              <a:cs typeface="Aria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2381807" y="8649171"/>
            <a:ext cx="17335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2070" algn="l"/>
              </a:tabLst>
            </a:pPr>
            <a:r>
              <a:rPr dirty="0" sz="700" spc="-75">
                <a:solidFill>
                  <a:srgbClr val="C7C8CA"/>
                </a:solidFill>
                <a:latin typeface="Gill Sans MT"/>
                <a:cs typeface="Gill Sans MT"/>
              </a:rPr>
              <a:t>Torque</a:t>
            </a:r>
            <a:r>
              <a:rPr dirty="0" sz="700" spc="5">
                <a:solidFill>
                  <a:srgbClr val="C7C8CA"/>
                </a:solidFill>
                <a:latin typeface="Gill Sans MT"/>
                <a:cs typeface="Gill Sans MT"/>
              </a:rPr>
              <a:t> </a:t>
            </a:r>
            <a:r>
              <a:rPr dirty="0" sz="700" spc="-10">
                <a:solidFill>
                  <a:srgbClr val="C7C8CA"/>
                </a:solidFill>
                <a:latin typeface="Gill Sans MT"/>
                <a:cs typeface="Gill Sans MT"/>
              </a:rPr>
              <a:t>(N•m)</a:t>
            </a:r>
            <a:r>
              <a:rPr dirty="0" sz="700">
                <a:solidFill>
                  <a:srgbClr val="C7C8CA"/>
                </a:solidFill>
                <a:latin typeface="Gill Sans MT"/>
                <a:cs typeface="Gill Sans MT"/>
              </a:rPr>
              <a:t>	</a:t>
            </a:r>
            <a:r>
              <a:rPr dirty="0" sz="700" spc="-70">
                <a:solidFill>
                  <a:srgbClr val="C7C8CA"/>
                </a:solidFill>
                <a:latin typeface="Gill Sans MT"/>
                <a:cs typeface="Gill Sans MT"/>
              </a:rPr>
              <a:t>Power</a:t>
            </a:r>
            <a:r>
              <a:rPr dirty="0" sz="700" spc="-10">
                <a:solidFill>
                  <a:srgbClr val="C7C8CA"/>
                </a:solidFill>
                <a:latin typeface="Gill Sans MT"/>
                <a:cs typeface="Gill Sans MT"/>
              </a:rPr>
              <a:t> (bhp)</a:t>
            </a:r>
            <a:endParaRPr sz="700">
              <a:latin typeface="Gill Sans MT"/>
              <a:cs typeface="Gill Sans MT"/>
            </a:endParaRPr>
          </a:p>
        </p:txBody>
      </p:sp>
      <p:grpSp>
        <p:nvGrpSpPr>
          <p:cNvPr id="38" name="object 38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sp>
          <p:nvSpPr>
            <p:cNvPr id="39" name="object 39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 descr=""/>
          <p:cNvSpPr txBox="1"/>
          <p:nvPr/>
        </p:nvSpPr>
        <p:spPr>
          <a:xfrm>
            <a:off x="1335532" y="2340356"/>
            <a:ext cx="3543300" cy="3815079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 marR="6985">
              <a:lnSpc>
                <a:spcPct val="104200"/>
              </a:lnSpc>
              <a:spcBef>
                <a:spcPts val="40"/>
              </a:spcBef>
            </a:pP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If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there’s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one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 thing</a:t>
            </a:r>
            <a:r>
              <a:rPr dirty="0" sz="1200" spc="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Alfa Romeo has learned</a:t>
            </a:r>
            <a:r>
              <a:rPr dirty="0" sz="1200" spc="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from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years</a:t>
            </a:r>
            <a:r>
              <a:rPr dirty="0" sz="1200" spc="5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of</a:t>
            </a:r>
            <a:r>
              <a:rPr dirty="0" sz="1200" spc="2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victory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on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racetracks,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it’s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that</a:t>
            </a:r>
            <a:r>
              <a:rPr dirty="0" sz="1200" spc="2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balance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55">
                <a:solidFill>
                  <a:srgbClr val="C7C8CA"/>
                </a:solidFill>
                <a:latin typeface="Calibri"/>
                <a:cs typeface="Calibri"/>
              </a:rPr>
              <a:t>is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C7C8CA"/>
                </a:solidFill>
                <a:latin typeface="Calibri"/>
                <a:cs typeface="Calibri"/>
              </a:rPr>
              <a:t>key.</a:t>
            </a:r>
            <a:r>
              <a:rPr dirty="0" sz="1200" spc="5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1200" spc="-1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mid-engine</a:t>
            </a:r>
            <a:r>
              <a:rPr dirty="0" sz="1200" spc="-1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layout,</a:t>
            </a:r>
            <a:r>
              <a:rPr dirty="0" sz="1200" spc="-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rear-wheel</a:t>
            </a:r>
            <a:r>
              <a:rPr dirty="0" sz="1200" spc="-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drive</a:t>
            </a:r>
            <a:r>
              <a:rPr dirty="0" sz="1200" spc="-1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 monocoque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chassis</a:t>
            </a:r>
            <a:r>
              <a:rPr dirty="0" sz="120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give</a:t>
            </a:r>
            <a:r>
              <a:rPr dirty="0" sz="1200" spc="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each</a:t>
            </a:r>
            <a:r>
              <a:rPr dirty="0" sz="1200" spc="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80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1200" spc="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model</a:t>
            </a:r>
            <a:r>
              <a:rPr dirty="0" sz="1200" spc="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ideal</a:t>
            </a:r>
            <a:r>
              <a:rPr dirty="0" sz="1200" spc="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weight</a:t>
            </a:r>
            <a:r>
              <a:rPr dirty="0" sz="1200" spc="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distribution,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with</a:t>
            </a:r>
            <a:r>
              <a:rPr dirty="0" sz="1200" spc="7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amazing</a:t>
            </a:r>
            <a:r>
              <a:rPr dirty="0" sz="1200" spc="7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handling</a:t>
            </a:r>
            <a:r>
              <a:rPr dirty="0" sz="1200" spc="7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7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control.</a:t>
            </a:r>
            <a:endParaRPr sz="1200">
              <a:latin typeface="Calibri"/>
              <a:cs typeface="Calibri"/>
            </a:endParaRPr>
          </a:p>
          <a:p>
            <a:pPr marL="12700" marR="232410">
              <a:lnSpc>
                <a:spcPct val="125000"/>
              </a:lnSpc>
              <a:spcBef>
                <a:spcPts val="1400"/>
              </a:spcBef>
            </a:pP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groundbreaking,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centrally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mounted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aluminum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engine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significantly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reduces weight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it eliminates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need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endParaRPr sz="1000">
              <a:latin typeface="Trebuchet MS"/>
              <a:cs typeface="Trebuchet MS"/>
            </a:endParaRPr>
          </a:p>
          <a:p>
            <a:pPr marL="12700" marR="5080">
              <a:lnSpc>
                <a:spcPct val="125000"/>
              </a:lnSpc>
            </a:pP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driveshaft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optimizes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weight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distribution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by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concentrating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mass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near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center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vehicle.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Rear-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Wheel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Drive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(RWD),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makes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full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use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dynamic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advantages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afforded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by</a:t>
            </a:r>
            <a:endParaRPr sz="1000">
              <a:latin typeface="Trebuchet MS"/>
              <a:cs typeface="Trebuchet MS"/>
            </a:endParaRPr>
          </a:p>
          <a:p>
            <a:pPr marL="12700" marR="154940">
              <a:lnSpc>
                <a:spcPct val="125000"/>
              </a:lnSpc>
            </a:pP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configuration.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RWD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allows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better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grip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under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acceleration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when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engine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power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throws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weight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toward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rear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car.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RWD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also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lets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you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enter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curves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at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higher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speeds,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delivering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far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more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intense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rewarding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driving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experience.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this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means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will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accelerate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(0-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60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mph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4.1</a:t>
            </a:r>
            <a:endParaRPr sz="1000">
              <a:latin typeface="Trebuchet MS"/>
              <a:cs typeface="Trebuchet MS"/>
            </a:endParaRPr>
          </a:p>
          <a:p>
            <a:pPr marL="12700" marR="126364">
              <a:lnSpc>
                <a:spcPct val="125000"/>
              </a:lnSpc>
            </a:pP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seconds)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quickly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cars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boasting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higher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horsepower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254" b="1">
                <a:solidFill>
                  <a:srgbClr val="C7C8CA"/>
                </a:solidFill>
                <a:latin typeface="Trebuchet MS"/>
                <a:cs typeface="Trebuchet MS"/>
              </a:rPr>
              <a:t>—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yet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will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corner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sharper,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brake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harder,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turn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quicker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respond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more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readily.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It’s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kind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gratifying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response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makes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each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every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trip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something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look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forward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to.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43832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26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736498" y="10380840"/>
            <a:ext cx="7416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PERFORMANCE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15884470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27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1022603" y="1297315"/>
            <a:ext cx="4279900" cy="817880"/>
          </a:xfrm>
          <a:prstGeom prst="rect"/>
        </p:spPr>
        <p:txBody>
          <a:bodyPr wrap="square" lIns="0" tIns="50800" rIns="0" bIns="0" rtlCol="0" vert="horz">
            <a:spAutoFit/>
          </a:bodyPr>
          <a:lstStyle/>
          <a:p>
            <a:pPr marL="304165" marR="5080" indent="-292100">
              <a:lnSpc>
                <a:spcPts val="3000"/>
              </a:lnSpc>
              <a:spcBef>
                <a:spcPts val="400"/>
              </a:spcBef>
            </a:pPr>
            <a:r>
              <a:rPr dirty="0" sz="2700" spc="160">
                <a:solidFill>
                  <a:srgbClr val="C7C8CA"/>
                </a:solidFill>
              </a:rPr>
              <a:t>MASTER</a:t>
            </a:r>
            <a:r>
              <a:rPr dirty="0" sz="2700" spc="-90">
                <a:solidFill>
                  <a:srgbClr val="C7C8CA"/>
                </a:solidFill>
              </a:rPr>
              <a:t> </a:t>
            </a:r>
            <a:r>
              <a:rPr dirty="0" sz="2700">
                <a:solidFill>
                  <a:srgbClr val="C7C8CA"/>
                </a:solidFill>
              </a:rPr>
              <a:t>OF</a:t>
            </a:r>
            <a:r>
              <a:rPr dirty="0" sz="2700" spc="-85">
                <a:solidFill>
                  <a:srgbClr val="C7C8CA"/>
                </a:solidFill>
              </a:rPr>
              <a:t> </a:t>
            </a:r>
            <a:r>
              <a:rPr dirty="0" sz="2700">
                <a:solidFill>
                  <a:srgbClr val="C7C8CA"/>
                </a:solidFill>
              </a:rPr>
              <a:t>THE</a:t>
            </a:r>
            <a:r>
              <a:rPr dirty="0" sz="2700" spc="-90">
                <a:solidFill>
                  <a:srgbClr val="C7C8CA"/>
                </a:solidFill>
              </a:rPr>
              <a:t> </a:t>
            </a:r>
            <a:r>
              <a:rPr dirty="0" sz="2700" spc="95">
                <a:solidFill>
                  <a:srgbClr val="C7C8CA"/>
                </a:solidFill>
              </a:rPr>
              <a:t>POWER </a:t>
            </a:r>
            <a:r>
              <a:rPr dirty="0" sz="2700" spc="90">
                <a:solidFill>
                  <a:srgbClr val="C7C8CA"/>
                </a:solidFill>
              </a:rPr>
              <a:t>AND</a:t>
            </a:r>
            <a:r>
              <a:rPr dirty="0" sz="2700" spc="-80">
                <a:solidFill>
                  <a:srgbClr val="C7C8CA"/>
                </a:solidFill>
              </a:rPr>
              <a:t> </a:t>
            </a:r>
            <a:r>
              <a:rPr dirty="0" sz="2700" spc="60">
                <a:solidFill>
                  <a:srgbClr val="C7C8CA"/>
                </a:solidFill>
              </a:rPr>
              <a:t>WEIGHT</a:t>
            </a:r>
            <a:r>
              <a:rPr dirty="0" sz="2700" spc="-75">
                <a:solidFill>
                  <a:srgbClr val="C7C8CA"/>
                </a:solidFill>
              </a:rPr>
              <a:t> </a:t>
            </a:r>
            <a:r>
              <a:rPr dirty="0" sz="2700" spc="75">
                <a:solidFill>
                  <a:srgbClr val="C7C8CA"/>
                </a:solidFill>
              </a:rPr>
              <a:t>EQUATION</a:t>
            </a:r>
            <a:endParaRPr sz="2700"/>
          </a:p>
        </p:txBody>
      </p:sp>
      <p:sp>
        <p:nvSpPr>
          <p:cNvPr id="44" name="object 44" descr=""/>
          <p:cNvSpPr txBox="1"/>
          <p:nvPr/>
        </p:nvSpPr>
        <p:spPr>
          <a:xfrm>
            <a:off x="439771" y="8186511"/>
            <a:ext cx="6286500" cy="16014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0350" spc="-600" i="1">
                <a:solidFill>
                  <a:srgbClr val="FFFFFF"/>
                </a:solidFill>
                <a:latin typeface="Garamond"/>
                <a:cs typeface="Garamond"/>
              </a:rPr>
              <a:t>peak</a:t>
            </a:r>
            <a:r>
              <a:rPr dirty="0" sz="10350" spc="-520" i="1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0350" spc="105" i="1">
                <a:solidFill>
                  <a:srgbClr val="FFFFFF"/>
                </a:solidFill>
                <a:latin typeface="Garamond"/>
                <a:cs typeface="Garamond"/>
              </a:rPr>
              <a:t>symmetry</a:t>
            </a:r>
            <a:endParaRPr sz="10350">
              <a:latin typeface="Garamond"/>
              <a:cs typeface="Garamon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2559" y="0"/>
              <a:ext cx="7406640" cy="10972800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1126965" y="1455470"/>
              <a:ext cx="5332730" cy="553085"/>
            </a:xfrm>
            <a:custGeom>
              <a:avLst/>
              <a:gdLst/>
              <a:ahLst/>
              <a:cxnLst/>
              <a:rect l="l" t="t" r="r" b="b"/>
              <a:pathLst>
                <a:path w="5332730" h="553085">
                  <a:moveTo>
                    <a:pt x="5332222" y="546468"/>
                  </a:moveTo>
                  <a:lnTo>
                    <a:pt x="0" y="546468"/>
                  </a:lnTo>
                  <a:lnTo>
                    <a:pt x="0" y="552818"/>
                  </a:lnTo>
                  <a:lnTo>
                    <a:pt x="5332222" y="552818"/>
                  </a:lnTo>
                  <a:lnTo>
                    <a:pt x="5332222" y="546468"/>
                  </a:lnTo>
                  <a:close/>
                </a:path>
                <a:path w="5332730" h="553085">
                  <a:moveTo>
                    <a:pt x="5332222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5332222" y="6350"/>
                  </a:lnTo>
                  <a:lnTo>
                    <a:pt x="53322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11332575" y="2200047"/>
            <a:ext cx="3788410" cy="762254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034">
              <a:lnSpc>
                <a:spcPct val="100000"/>
              </a:lnSpc>
              <a:spcBef>
                <a:spcPts val="400"/>
              </a:spcBef>
            </a:pPr>
            <a:r>
              <a:rPr dirty="0" sz="1000" spc="50">
                <a:solidFill>
                  <a:srgbClr val="FFFFFF"/>
                </a:solidFill>
                <a:latin typeface="Calibri"/>
                <a:cs typeface="Calibri"/>
              </a:rPr>
              <a:t>OPTIMIZED</a:t>
            </a:r>
            <a:r>
              <a:rPr dirty="0" sz="10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55">
                <a:solidFill>
                  <a:srgbClr val="FFFFFF"/>
                </a:solidFill>
                <a:latin typeface="Calibri"/>
                <a:cs typeface="Calibri"/>
              </a:rPr>
              <a:t>AIRFLOW</a:t>
            </a:r>
            <a:r>
              <a:rPr dirty="0" sz="10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advanced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engine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technology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endParaRPr sz="1000">
              <a:latin typeface="Trebuchet MS"/>
              <a:cs typeface="Trebuchet MS"/>
            </a:endParaRPr>
          </a:p>
          <a:p>
            <a:pPr marL="22860" marR="18415" indent="-4445">
              <a:lnSpc>
                <a:spcPct val="125000"/>
              </a:lnSpc>
            </a:pP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4C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maximizes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torque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low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engine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speeds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delivers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more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power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response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driver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input.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control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unit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determines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valve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timing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encourage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fresh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airflow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from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intake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through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exhaust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during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overlap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period.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improving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circulation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combustion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chamber,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direct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flow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increases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combustion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efficiency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turbine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speed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while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reducing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turbo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lag.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000">
              <a:latin typeface="Trebuchet MS"/>
              <a:cs typeface="Trebuchet MS"/>
            </a:endParaRPr>
          </a:p>
          <a:p>
            <a:pPr marL="22860" marR="117475" indent="-10795">
              <a:lnSpc>
                <a:spcPct val="125000"/>
              </a:lnSpc>
            </a:pPr>
            <a:r>
              <a:rPr dirty="0" sz="1000" spc="60">
                <a:solidFill>
                  <a:srgbClr val="FFFFFF"/>
                </a:solidFill>
                <a:latin typeface="Calibri"/>
                <a:cs typeface="Calibri"/>
              </a:rPr>
              <a:t>TURBOCHARGER</a:t>
            </a:r>
            <a:r>
              <a:rPr dirty="0" sz="1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engine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also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equipped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new-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generation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turbocharger,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and a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pulse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converter exhaust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manifold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that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uses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pressure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waves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boost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torque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low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engine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speeds.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manifold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turbine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made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from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microcast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steel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designed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operate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very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high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temperatures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(over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1,000°F)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254" b="1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prerequisite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low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fuel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consumption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medium/high-speed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highway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trips.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wastegate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valve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another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essential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device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engine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efficiency.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adjusts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turbo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pressure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control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logic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suit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driving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conditions,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minimizing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pumping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losses.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000">
              <a:latin typeface="Trebuchet MS"/>
              <a:cs typeface="Trebuchet MS"/>
            </a:endParaRPr>
          </a:p>
          <a:p>
            <a:pPr marL="22225" marR="161925" indent="-2540">
              <a:lnSpc>
                <a:spcPct val="125000"/>
              </a:lnSpc>
            </a:pPr>
            <a:r>
              <a:rPr dirty="0" sz="1000" spc="55">
                <a:solidFill>
                  <a:srgbClr val="FFFFFF"/>
                </a:solidFill>
                <a:latin typeface="Calibri"/>
                <a:cs typeface="Calibri"/>
              </a:rPr>
              <a:t>AFTER-</a:t>
            </a:r>
            <a:r>
              <a:rPr dirty="0" sz="1000" spc="65">
                <a:solidFill>
                  <a:srgbClr val="FFFFFF"/>
                </a:solidFill>
                <a:latin typeface="Calibri"/>
                <a:cs typeface="Calibri"/>
              </a:rPr>
              <a:t>RUN</a:t>
            </a:r>
            <a:r>
              <a:rPr dirty="0" sz="10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PUMP</a:t>
            </a:r>
            <a:r>
              <a:rPr dirty="0" sz="10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4C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uses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automatic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cool-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down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system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protect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its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turbocharger.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Switching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off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engine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would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normally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cause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immediate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stoppage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oil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circulation,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leaving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oil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turbocharger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stagnate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very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high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temperatures.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thermal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stress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suffered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oil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under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these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conditions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causes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loss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lubricating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capacity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also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leads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formation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residues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that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can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damage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engine.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prevent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this,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has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introduced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after-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run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pump.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electric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pump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automatically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controlled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by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Electronic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Control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Unit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(ECU)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keeps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oil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circulating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through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turbocharger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until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has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cooled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sufficiently.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000">
              <a:latin typeface="Trebuchet MS"/>
              <a:cs typeface="Trebuchet MS"/>
            </a:endParaRPr>
          </a:p>
          <a:p>
            <a:pPr marL="18415" marR="5080" indent="1905">
              <a:lnSpc>
                <a:spcPct val="125000"/>
              </a:lnSpc>
            </a:pPr>
            <a:r>
              <a:rPr dirty="0" sz="1000" spc="75">
                <a:solidFill>
                  <a:srgbClr val="FFFFFF"/>
                </a:solidFill>
                <a:latin typeface="Calibri"/>
                <a:cs typeface="Calibri"/>
              </a:rPr>
              <a:t>ALFA</a:t>
            </a:r>
            <a:r>
              <a:rPr dirty="0" sz="10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TWIN</a:t>
            </a:r>
            <a:r>
              <a:rPr dirty="0" sz="10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CLUTCH</a:t>
            </a:r>
            <a:r>
              <a:rPr dirty="0" sz="10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50">
                <a:solidFill>
                  <a:srgbClr val="FFFFFF"/>
                </a:solidFill>
                <a:latin typeface="Calibri"/>
                <a:cs typeface="Calibri"/>
              </a:rPr>
              <a:t>TRANSMISSION</a:t>
            </a:r>
            <a:r>
              <a:rPr dirty="0" sz="10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(TCT)</a:t>
            </a:r>
            <a:r>
              <a:rPr dirty="0" sz="1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4C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equipped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an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TCT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6-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speed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automatic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transmission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twin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clutch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endParaRPr sz="1000">
              <a:latin typeface="Trebuchet MS"/>
              <a:cs typeface="Trebuchet MS"/>
            </a:endParaRPr>
          </a:p>
          <a:p>
            <a:pPr marL="22225" marR="24765" indent="5080">
              <a:lnSpc>
                <a:spcPct val="125000"/>
              </a:lnSpc>
            </a:pP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paddle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shifters,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solution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that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combines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instant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power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sequential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shift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convenience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automatic.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system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works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like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two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gearboxes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parallel, each with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its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own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clutch,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minimizing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discontinuity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in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power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transmission.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TCT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clutch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has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been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specially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modified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use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4C,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features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control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software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that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ensures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the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fastest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possible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gearshifts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under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conditions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254" b="1">
                <a:solidFill>
                  <a:srgbClr val="FFFFFF"/>
                </a:solidFill>
                <a:latin typeface="Trebuchet MS"/>
                <a:cs typeface="Trebuchet MS"/>
              </a:rPr>
              <a:t>—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quick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130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milliseconds.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Gearshifts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more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aggressive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dynamic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race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modes,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yet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completed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endParaRPr sz="1000">
              <a:latin typeface="Trebuchet MS"/>
              <a:cs typeface="Trebuchet MS"/>
            </a:endParaRPr>
          </a:p>
          <a:p>
            <a:pPr marL="22225">
              <a:lnSpc>
                <a:spcPct val="100000"/>
              </a:lnSpc>
              <a:spcBef>
                <a:spcPts val="300"/>
              </a:spcBef>
            </a:pP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smoothest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way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possible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on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bends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avoid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reducing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stability.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3832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28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36498" y="10380840"/>
            <a:ext cx="7416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PERFORMANCE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587783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29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1087100" y="1512221"/>
            <a:ext cx="242443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1">
                <a:solidFill>
                  <a:srgbClr val="FFFFFF"/>
                </a:solidFill>
                <a:latin typeface="Trebuchet MS"/>
                <a:cs typeface="Trebuchet MS"/>
              </a:rPr>
              <a:t>POINT</a:t>
            </a:r>
            <a:r>
              <a:rPr dirty="0" sz="2700" spc="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700" spc="90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2700" spc="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700" spc="50" b="1">
                <a:solidFill>
                  <a:srgbClr val="FFFFFF"/>
                </a:solidFill>
                <a:latin typeface="Trebuchet MS"/>
                <a:cs typeface="Trebuchet MS"/>
              </a:rPr>
              <a:t>GO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764123" y="-345058"/>
            <a:ext cx="6691630" cy="180657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650" spc="-1155" b="0">
                <a:latin typeface="Garamond"/>
                <a:cs typeface="Garamond"/>
              </a:rPr>
              <a:t>quick</a:t>
            </a:r>
            <a:r>
              <a:rPr dirty="0" sz="11650" spc="-570" b="0">
                <a:latin typeface="Garamond"/>
                <a:cs typeface="Garamond"/>
              </a:rPr>
              <a:t> </a:t>
            </a:r>
            <a:r>
              <a:rPr dirty="0" sz="11650" spc="-10" b="0" i="1">
                <a:latin typeface="Garamond"/>
                <a:cs typeface="Garamond"/>
              </a:rPr>
              <a:t>response</a:t>
            </a:r>
            <a:endParaRPr sz="11650">
              <a:latin typeface="Garamond"/>
              <a:cs typeface="Garamon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229599" cy="10972799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1392428" y="3823121"/>
              <a:ext cx="5630545" cy="0"/>
            </a:xfrm>
            <a:custGeom>
              <a:avLst/>
              <a:gdLst/>
              <a:ahLst/>
              <a:cxnLst/>
              <a:rect l="l" t="t" r="r" b="b"/>
              <a:pathLst>
                <a:path w="5630545" h="0">
                  <a:moveTo>
                    <a:pt x="0" y="0"/>
                  </a:moveTo>
                  <a:lnTo>
                    <a:pt x="5630164" y="0"/>
                  </a:lnTo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2428" y="2630525"/>
              <a:ext cx="871575" cy="974940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0" y="543102"/>
              <a:ext cx="5120640" cy="553085"/>
            </a:xfrm>
            <a:custGeom>
              <a:avLst/>
              <a:gdLst/>
              <a:ahLst/>
              <a:cxnLst/>
              <a:rect l="l" t="t" r="r" b="b"/>
              <a:pathLst>
                <a:path w="5120640" h="553085">
                  <a:moveTo>
                    <a:pt x="5120640" y="546468"/>
                  </a:moveTo>
                  <a:lnTo>
                    <a:pt x="0" y="546468"/>
                  </a:lnTo>
                  <a:lnTo>
                    <a:pt x="0" y="552818"/>
                  </a:lnTo>
                  <a:lnTo>
                    <a:pt x="5120640" y="552818"/>
                  </a:lnTo>
                  <a:lnTo>
                    <a:pt x="5120640" y="546468"/>
                  </a:lnTo>
                  <a:close/>
                </a:path>
                <a:path w="5120640" h="553085">
                  <a:moveTo>
                    <a:pt x="512064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5120640" y="6350"/>
                  </a:lnTo>
                  <a:lnTo>
                    <a:pt x="51206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84250" y="584359"/>
            <a:ext cx="419227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130"/>
              <a:t>FLAWLESS</a:t>
            </a:r>
            <a:r>
              <a:rPr dirty="0" sz="2700" spc="-55"/>
              <a:t> </a:t>
            </a:r>
            <a:r>
              <a:rPr dirty="0" sz="2700" spc="125"/>
              <a:t>TRANSITIONS</a:t>
            </a:r>
            <a:endParaRPr sz="2700"/>
          </a:p>
        </p:txBody>
      </p:sp>
      <p:sp>
        <p:nvSpPr>
          <p:cNvPr id="9" name="object 9" descr=""/>
          <p:cNvSpPr txBox="1"/>
          <p:nvPr/>
        </p:nvSpPr>
        <p:spPr>
          <a:xfrm>
            <a:off x="1378010" y="1296617"/>
            <a:ext cx="5788025" cy="116078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 marR="5080" indent="3175">
              <a:lnSpc>
                <a:spcPct val="104200"/>
              </a:lnSpc>
              <a:spcBef>
                <a:spcPts val="4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Overall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performance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superbly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enhanced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numerous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features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designed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hone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improve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each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trip.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four-mode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 Alfa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DNA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Drive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Mode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Selector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gives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drivers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ability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 to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create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customized</a:t>
            </a:r>
            <a:r>
              <a:rPr dirty="0" sz="120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vehicle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experience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according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20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driving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conditions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120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desired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vehicle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responsiveness.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Choose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its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All-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Weather,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Natural,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Dynamic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Race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settings,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which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make</a:t>
            </a:r>
            <a:r>
              <a:rPr dirty="0" sz="12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changes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12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throttle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response,</a:t>
            </a:r>
            <a:r>
              <a:rPr dirty="0" sz="12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shifting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speeds</a:t>
            </a:r>
            <a:r>
              <a:rPr dirty="0" sz="12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traction</a:t>
            </a:r>
            <a:r>
              <a:rPr dirty="0" sz="12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control</a:t>
            </a:r>
            <a:r>
              <a:rPr dirty="0" sz="12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12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driving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experience</a:t>
            </a:r>
            <a:r>
              <a:rPr dirty="0" sz="120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tailored</a:t>
            </a:r>
            <a:r>
              <a:rPr dirty="0" sz="12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2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dirty="0" sz="12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situation.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376525" y="2666769"/>
            <a:ext cx="4944110" cy="850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 indent="6350">
              <a:lnSpc>
                <a:spcPct val="108300"/>
              </a:lnSpc>
              <a:spcBef>
                <a:spcPts val="100"/>
              </a:spcBef>
            </a:pPr>
            <a:r>
              <a:rPr dirty="0" sz="1000" spc="60">
                <a:solidFill>
                  <a:srgbClr val="FFFFFF"/>
                </a:solidFill>
                <a:latin typeface="Calibri"/>
                <a:cs typeface="Calibri"/>
              </a:rPr>
              <a:t>RACE</a:t>
            </a:r>
            <a:r>
              <a:rPr dirty="0" sz="1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most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extreme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performance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mode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4C.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minimizing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interventions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electronic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systems,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leaves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driver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in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complete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command.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Electronic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Stability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Control (ESC)</a:t>
            </a:r>
            <a:r>
              <a:rPr dirty="0" baseline="45454" sz="825" spc="-15" b="1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dirty="0" baseline="45454" sz="825" spc="-127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baseline="2777" sz="1500" spc="-135" b="1">
                <a:solidFill>
                  <a:srgbClr val="FFFFFF"/>
                </a:solidFill>
                <a:latin typeface="Trebuchet MS"/>
                <a:cs typeface="Trebuchet MS"/>
              </a:rPr>
              <a:t>*</a:t>
            </a:r>
            <a:r>
              <a:rPr dirty="0" baseline="2777" sz="1500" spc="-142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only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intervenes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during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aggressive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braking.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Anti-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Slip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Regulation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(ASR)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deactivated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under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acceleration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braking,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while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Electronic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Q2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differential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control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system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remains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active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fast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exits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from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bends.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365101" y="3921274"/>
            <a:ext cx="5546090" cy="685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034" marR="5080" indent="-13970">
              <a:lnSpc>
                <a:spcPct val="108300"/>
              </a:lnSpc>
              <a:spcBef>
                <a:spcPts val="100"/>
              </a:spcBef>
            </a:pP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4C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also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fitted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Launch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Control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masterful,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high-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performance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standing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starts.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Launch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Control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activated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pressing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brake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pedal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while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pushing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accelerator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pedal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way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down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squeezing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paddle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left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steering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wheel.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soon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you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release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brake,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system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automatically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controls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transmission,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traction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and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power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maximize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acceleration.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0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36488" y="10373817"/>
            <a:ext cx="7416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PERFORMANCE 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8229599" y="0"/>
            <a:ext cx="8229600" cy="10972800"/>
            <a:chOff x="8229599" y="0"/>
            <a:chExt cx="8229600" cy="10972800"/>
          </a:xfrm>
        </p:grpSpPr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9599" y="0"/>
              <a:ext cx="8229600" cy="1097280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9599" y="0"/>
              <a:ext cx="8229599" cy="10972799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9418319" y="1971675"/>
              <a:ext cx="5962015" cy="0"/>
            </a:xfrm>
            <a:custGeom>
              <a:avLst/>
              <a:gdLst/>
              <a:ahLst/>
              <a:cxnLst/>
              <a:rect l="l" t="t" r="r" b="b"/>
              <a:pathLst>
                <a:path w="5962015" h="0">
                  <a:moveTo>
                    <a:pt x="0" y="0"/>
                  </a:moveTo>
                  <a:lnTo>
                    <a:pt x="5961888" y="0"/>
                  </a:lnTo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9418319" y="3216771"/>
              <a:ext cx="5962015" cy="0"/>
            </a:xfrm>
            <a:custGeom>
              <a:avLst/>
              <a:gdLst/>
              <a:ahLst/>
              <a:cxnLst/>
              <a:rect l="l" t="t" r="r" b="b"/>
              <a:pathLst>
                <a:path w="5962015" h="0">
                  <a:moveTo>
                    <a:pt x="0" y="0"/>
                  </a:moveTo>
                  <a:lnTo>
                    <a:pt x="5961888" y="0"/>
                  </a:lnTo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9418319" y="732308"/>
              <a:ext cx="5962015" cy="0"/>
            </a:xfrm>
            <a:custGeom>
              <a:avLst/>
              <a:gdLst/>
              <a:ahLst/>
              <a:cxnLst/>
              <a:rect l="l" t="t" r="r" b="b"/>
              <a:pathLst>
                <a:path w="5962015" h="0">
                  <a:moveTo>
                    <a:pt x="0" y="0"/>
                  </a:moveTo>
                  <a:lnTo>
                    <a:pt x="5961888" y="0"/>
                  </a:lnTo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81192" y="2125510"/>
              <a:ext cx="1662122" cy="942505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9481191" y="2125510"/>
              <a:ext cx="1662430" cy="942975"/>
            </a:xfrm>
            <a:custGeom>
              <a:avLst/>
              <a:gdLst/>
              <a:ahLst/>
              <a:cxnLst/>
              <a:rect l="l" t="t" r="r" b="b"/>
              <a:pathLst>
                <a:path w="1662429" h="942975">
                  <a:moveTo>
                    <a:pt x="1626151" y="160743"/>
                  </a:moveTo>
                  <a:lnTo>
                    <a:pt x="1607532" y="111856"/>
                  </a:lnTo>
                  <a:lnTo>
                    <a:pt x="1588647" y="75353"/>
                  </a:lnTo>
                  <a:lnTo>
                    <a:pt x="1533095" y="31715"/>
                  </a:lnTo>
                  <a:lnTo>
                    <a:pt x="1487936" y="20688"/>
                  </a:lnTo>
                  <a:lnTo>
                    <a:pt x="1425529" y="14262"/>
                  </a:lnTo>
                  <a:lnTo>
                    <a:pt x="1386972" y="12152"/>
                  </a:lnTo>
                  <a:lnTo>
                    <a:pt x="1339421" y="10221"/>
                  </a:lnTo>
                  <a:lnTo>
                    <a:pt x="1284972" y="8466"/>
                  </a:lnTo>
                  <a:lnTo>
                    <a:pt x="1225720" y="6887"/>
                  </a:lnTo>
                  <a:lnTo>
                    <a:pt x="1163762" y="5480"/>
                  </a:lnTo>
                  <a:lnTo>
                    <a:pt x="1101192" y="4245"/>
                  </a:lnTo>
                  <a:lnTo>
                    <a:pt x="1040106" y="3180"/>
                  </a:lnTo>
                  <a:lnTo>
                    <a:pt x="982600" y="2283"/>
                  </a:lnTo>
                  <a:lnTo>
                    <a:pt x="930770" y="1553"/>
                  </a:lnTo>
                  <a:lnTo>
                    <a:pt x="886710" y="987"/>
                  </a:lnTo>
                  <a:lnTo>
                    <a:pt x="852518" y="584"/>
                  </a:lnTo>
                  <a:lnTo>
                    <a:pt x="848403" y="139"/>
                  </a:lnTo>
                  <a:lnTo>
                    <a:pt x="844250" y="0"/>
                  </a:lnTo>
                  <a:lnTo>
                    <a:pt x="840021" y="266"/>
                  </a:lnTo>
                  <a:lnTo>
                    <a:pt x="836858" y="292"/>
                  </a:lnTo>
                  <a:lnTo>
                    <a:pt x="831067" y="355"/>
                  </a:lnTo>
                  <a:lnTo>
                    <a:pt x="825263" y="292"/>
                  </a:lnTo>
                  <a:lnTo>
                    <a:pt x="822101" y="266"/>
                  </a:lnTo>
                  <a:lnTo>
                    <a:pt x="817872" y="0"/>
                  </a:lnTo>
                  <a:lnTo>
                    <a:pt x="813719" y="139"/>
                  </a:lnTo>
                  <a:lnTo>
                    <a:pt x="809604" y="584"/>
                  </a:lnTo>
                  <a:lnTo>
                    <a:pt x="775412" y="987"/>
                  </a:lnTo>
                  <a:lnTo>
                    <a:pt x="731353" y="1553"/>
                  </a:lnTo>
                  <a:lnTo>
                    <a:pt x="679523" y="2283"/>
                  </a:lnTo>
                  <a:lnTo>
                    <a:pt x="622019" y="3180"/>
                  </a:lnTo>
                  <a:lnTo>
                    <a:pt x="560934" y="4245"/>
                  </a:lnTo>
                  <a:lnTo>
                    <a:pt x="498365" y="5480"/>
                  </a:lnTo>
                  <a:lnTo>
                    <a:pt x="436407" y="6887"/>
                  </a:lnTo>
                  <a:lnTo>
                    <a:pt x="377155" y="8466"/>
                  </a:lnTo>
                  <a:lnTo>
                    <a:pt x="322706" y="10221"/>
                  </a:lnTo>
                  <a:lnTo>
                    <a:pt x="275153" y="12152"/>
                  </a:lnTo>
                  <a:lnTo>
                    <a:pt x="236593" y="14262"/>
                  </a:lnTo>
                  <a:lnTo>
                    <a:pt x="174186" y="20688"/>
                  </a:lnTo>
                  <a:lnTo>
                    <a:pt x="129027" y="31715"/>
                  </a:lnTo>
                  <a:lnTo>
                    <a:pt x="73475" y="75353"/>
                  </a:lnTo>
                  <a:lnTo>
                    <a:pt x="54590" y="111856"/>
                  </a:lnTo>
                  <a:lnTo>
                    <a:pt x="35971" y="160743"/>
                  </a:lnTo>
                  <a:lnTo>
                    <a:pt x="21257" y="210493"/>
                  </a:lnTo>
                  <a:lnTo>
                    <a:pt x="10860" y="262853"/>
                  </a:lnTo>
                  <a:lnTo>
                    <a:pt x="4223" y="315789"/>
                  </a:lnTo>
                  <a:lnTo>
                    <a:pt x="788" y="367264"/>
                  </a:lnTo>
                  <a:lnTo>
                    <a:pt x="0" y="415245"/>
                  </a:lnTo>
                  <a:lnTo>
                    <a:pt x="1300" y="457695"/>
                  </a:lnTo>
                  <a:lnTo>
                    <a:pt x="8617" y="531447"/>
                  </a:lnTo>
                  <a:lnTo>
                    <a:pt x="14856" y="583390"/>
                  </a:lnTo>
                  <a:lnTo>
                    <a:pt x="22264" y="642688"/>
                  </a:lnTo>
                  <a:lnTo>
                    <a:pt x="30257" y="703620"/>
                  </a:lnTo>
                  <a:lnTo>
                    <a:pt x="38250" y="760466"/>
                  </a:lnTo>
                  <a:lnTo>
                    <a:pt x="45658" y="807504"/>
                  </a:lnTo>
                  <a:lnTo>
                    <a:pt x="59932" y="876679"/>
                  </a:lnTo>
                  <a:lnTo>
                    <a:pt x="104062" y="933499"/>
                  </a:lnTo>
                  <a:lnTo>
                    <a:pt x="164940" y="942505"/>
                  </a:lnTo>
                  <a:lnTo>
                    <a:pt x="192265" y="942260"/>
                  </a:lnTo>
                  <a:lnTo>
                    <a:pt x="225222" y="941577"/>
                  </a:lnTo>
                  <a:lnTo>
                    <a:pt x="263361" y="940535"/>
                  </a:lnTo>
                  <a:lnTo>
                    <a:pt x="306234" y="939213"/>
                  </a:lnTo>
                  <a:lnTo>
                    <a:pt x="353391" y="937689"/>
                  </a:lnTo>
                  <a:lnTo>
                    <a:pt x="404385" y="936041"/>
                  </a:lnTo>
                  <a:lnTo>
                    <a:pt x="458767" y="934349"/>
                  </a:lnTo>
                  <a:lnTo>
                    <a:pt x="516087" y="932691"/>
                  </a:lnTo>
                  <a:lnTo>
                    <a:pt x="575898" y="931145"/>
                  </a:lnTo>
                  <a:lnTo>
                    <a:pt x="637750" y="929790"/>
                  </a:lnTo>
                  <a:lnTo>
                    <a:pt x="701194" y="928705"/>
                  </a:lnTo>
                  <a:lnTo>
                    <a:pt x="765783" y="927968"/>
                  </a:lnTo>
                  <a:lnTo>
                    <a:pt x="831067" y="927658"/>
                  </a:lnTo>
                  <a:lnTo>
                    <a:pt x="896349" y="927968"/>
                  </a:lnTo>
                  <a:lnTo>
                    <a:pt x="960935" y="928705"/>
                  </a:lnTo>
                  <a:lnTo>
                    <a:pt x="1024378" y="929790"/>
                  </a:lnTo>
                  <a:lnTo>
                    <a:pt x="1086228" y="931145"/>
                  </a:lnTo>
                  <a:lnTo>
                    <a:pt x="1146037" y="932691"/>
                  </a:lnTo>
                  <a:lnTo>
                    <a:pt x="1203357" y="934349"/>
                  </a:lnTo>
                  <a:lnTo>
                    <a:pt x="1257738" y="936041"/>
                  </a:lnTo>
                  <a:lnTo>
                    <a:pt x="1308731" y="937689"/>
                  </a:lnTo>
                  <a:lnTo>
                    <a:pt x="1355888" y="939213"/>
                  </a:lnTo>
                  <a:lnTo>
                    <a:pt x="1398761" y="940535"/>
                  </a:lnTo>
                  <a:lnTo>
                    <a:pt x="1436900" y="941577"/>
                  </a:lnTo>
                  <a:lnTo>
                    <a:pt x="1469857" y="942260"/>
                  </a:lnTo>
                  <a:lnTo>
                    <a:pt x="1497182" y="942505"/>
                  </a:lnTo>
                  <a:lnTo>
                    <a:pt x="1558059" y="933499"/>
                  </a:lnTo>
                  <a:lnTo>
                    <a:pt x="1588932" y="909866"/>
                  </a:lnTo>
                  <a:lnTo>
                    <a:pt x="1610225" y="839012"/>
                  </a:lnTo>
                  <a:lnTo>
                    <a:pt x="1623874" y="760466"/>
                  </a:lnTo>
                  <a:lnTo>
                    <a:pt x="1631869" y="703620"/>
                  </a:lnTo>
                  <a:lnTo>
                    <a:pt x="1639863" y="642688"/>
                  </a:lnTo>
                  <a:lnTo>
                    <a:pt x="1647272" y="583390"/>
                  </a:lnTo>
                  <a:lnTo>
                    <a:pt x="1653509" y="531447"/>
                  </a:lnTo>
                  <a:lnTo>
                    <a:pt x="1657990" y="492582"/>
                  </a:lnTo>
                  <a:lnTo>
                    <a:pt x="1662122" y="415245"/>
                  </a:lnTo>
                  <a:lnTo>
                    <a:pt x="1661334" y="367264"/>
                  </a:lnTo>
                  <a:lnTo>
                    <a:pt x="1657899" y="315789"/>
                  </a:lnTo>
                  <a:lnTo>
                    <a:pt x="1651262" y="262853"/>
                  </a:lnTo>
                  <a:lnTo>
                    <a:pt x="1640865" y="210493"/>
                  </a:lnTo>
                  <a:lnTo>
                    <a:pt x="1626151" y="160743"/>
                  </a:lnTo>
                  <a:close/>
                </a:path>
              </a:pathLst>
            </a:custGeom>
            <a:ln w="9525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81150" y="3362236"/>
              <a:ext cx="1650333" cy="935532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9481145" y="3361951"/>
              <a:ext cx="1650364" cy="935990"/>
            </a:xfrm>
            <a:custGeom>
              <a:avLst/>
              <a:gdLst/>
              <a:ahLst/>
              <a:cxnLst/>
              <a:rect l="l" t="t" r="r" b="b"/>
              <a:pathLst>
                <a:path w="1650365" h="935989">
                  <a:moveTo>
                    <a:pt x="1614619" y="159600"/>
                  </a:moveTo>
                  <a:lnTo>
                    <a:pt x="1596131" y="111064"/>
                  </a:lnTo>
                  <a:lnTo>
                    <a:pt x="1577380" y="74822"/>
                  </a:lnTo>
                  <a:lnTo>
                    <a:pt x="1522225" y="31493"/>
                  </a:lnTo>
                  <a:lnTo>
                    <a:pt x="1477391" y="20543"/>
                  </a:lnTo>
                  <a:lnTo>
                    <a:pt x="1415432" y="14160"/>
                  </a:lnTo>
                  <a:lnTo>
                    <a:pt x="1377144" y="12064"/>
                  </a:lnTo>
                  <a:lnTo>
                    <a:pt x="1329928" y="10147"/>
                  </a:lnTo>
                  <a:lnTo>
                    <a:pt x="1275863" y="8405"/>
                  </a:lnTo>
                  <a:lnTo>
                    <a:pt x="1217031" y="6838"/>
                  </a:lnTo>
                  <a:lnTo>
                    <a:pt x="1155511" y="5443"/>
                  </a:lnTo>
                  <a:lnTo>
                    <a:pt x="1093385" y="4219"/>
                  </a:lnTo>
                  <a:lnTo>
                    <a:pt x="1032733" y="3163"/>
                  </a:lnTo>
                  <a:lnTo>
                    <a:pt x="975635" y="2273"/>
                  </a:lnTo>
                  <a:lnTo>
                    <a:pt x="924171" y="1548"/>
                  </a:lnTo>
                  <a:lnTo>
                    <a:pt x="880424" y="985"/>
                  </a:lnTo>
                  <a:lnTo>
                    <a:pt x="846472" y="584"/>
                  </a:lnTo>
                  <a:lnTo>
                    <a:pt x="842395" y="139"/>
                  </a:lnTo>
                  <a:lnTo>
                    <a:pt x="838268" y="0"/>
                  </a:lnTo>
                  <a:lnTo>
                    <a:pt x="834077" y="266"/>
                  </a:lnTo>
                  <a:lnTo>
                    <a:pt x="830927" y="292"/>
                  </a:lnTo>
                  <a:lnTo>
                    <a:pt x="825174" y="355"/>
                  </a:lnTo>
                  <a:lnTo>
                    <a:pt x="819421" y="292"/>
                  </a:lnTo>
                  <a:lnTo>
                    <a:pt x="816271" y="266"/>
                  </a:lnTo>
                  <a:lnTo>
                    <a:pt x="812080" y="0"/>
                  </a:lnTo>
                  <a:lnTo>
                    <a:pt x="807940" y="139"/>
                  </a:lnTo>
                  <a:lnTo>
                    <a:pt x="803863" y="584"/>
                  </a:lnTo>
                  <a:lnTo>
                    <a:pt x="769912" y="985"/>
                  </a:lnTo>
                  <a:lnTo>
                    <a:pt x="726164" y="1548"/>
                  </a:lnTo>
                  <a:lnTo>
                    <a:pt x="674701" y="2273"/>
                  </a:lnTo>
                  <a:lnTo>
                    <a:pt x="617603" y="3163"/>
                  </a:lnTo>
                  <a:lnTo>
                    <a:pt x="556952" y="4219"/>
                  </a:lnTo>
                  <a:lnTo>
                    <a:pt x="494826" y="5443"/>
                  </a:lnTo>
                  <a:lnTo>
                    <a:pt x="433308" y="6838"/>
                  </a:lnTo>
                  <a:lnTo>
                    <a:pt x="374477" y="8405"/>
                  </a:lnTo>
                  <a:lnTo>
                    <a:pt x="320414" y="10147"/>
                  </a:lnTo>
                  <a:lnTo>
                    <a:pt x="273201" y="12064"/>
                  </a:lnTo>
                  <a:lnTo>
                    <a:pt x="234916" y="14160"/>
                  </a:lnTo>
                  <a:lnTo>
                    <a:pt x="172952" y="20543"/>
                  </a:lnTo>
                  <a:lnTo>
                    <a:pt x="128114" y="31493"/>
                  </a:lnTo>
                  <a:lnTo>
                    <a:pt x="72956" y="74822"/>
                  </a:lnTo>
                  <a:lnTo>
                    <a:pt x="54205" y="111064"/>
                  </a:lnTo>
                  <a:lnTo>
                    <a:pt x="35717" y="159600"/>
                  </a:lnTo>
                  <a:lnTo>
                    <a:pt x="21106" y="208999"/>
                  </a:lnTo>
                  <a:lnTo>
                    <a:pt x="10782" y="260989"/>
                  </a:lnTo>
                  <a:lnTo>
                    <a:pt x="4192" y="313550"/>
                  </a:lnTo>
                  <a:lnTo>
                    <a:pt x="782" y="364661"/>
                  </a:lnTo>
                  <a:lnTo>
                    <a:pt x="0" y="412302"/>
                  </a:lnTo>
                  <a:lnTo>
                    <a:pt x="1292" y="454452"/>
                  </a:lnTo>
                  <a:lnTo>
                    <a:pt x="8557" y="527678"/>
                  </a:lnTo>
                  <a:lnTo>
                    <a:pt x="14750" y="579251"/>
                  </a:lnTo>
                  <a:lnTo>
                    <a:pt x="22104" y="638129"/>
                  </a:lnTo>
                  <a:lnTo>
                    <a:pt x="30040" y="698631"/>
                  </a:lnTo>
                  <a:lnTo>
                    <a:pt x="37977" y="755075"/>
                  </a:lnTo>
                  <a:lnTo>
                    <a:pt x="45333" y="801781"/>
                  </a:lnTo>
                  <a:lnTo>
                    <a:pt x="59508" y="870464"/>
                  </a:lnTo>
                  <a:lnTo>
                    <a:pt x="103328" y="926882"/>
                  </a:lnTo>
                  <a:lnTo>
                    <a:pt x="163771" y="935824"/>
                  </a:lnTo>
                  <a:lnTo>
                    <a:pt x="190903" y="935581"/>
                  </a:lnTo>
                  <a:lnTo>
                    <a:pt x="223626" y="934902"/>
                  </a:lnTo>
                  <a:lnTo>
                    <a:pt x="261495" y="933867"/>
                  </a:lnTo>
                  <a:lnTo>
                    <a:pt x="304064" y="932553"/>
                  </a:lnTo>
                  <a:lnTo>
                    <a:pt x="350888" y="931038"/>
                  </a:lnTo>
                  <a:lnTo>
                    <a:pt x="401520" y="929402"/>
                  </a:lnTo>
                  <a:lnTo>
                    <a:pt x="455517" y="927720"/>
                  </a:lnTo>
                  <a:lnTo>
                    <a:pt x="512431" y="926073"/>
                  </a:lnTo>
                  <a:lnTo>
                    <a:pt x="571817" y="924538"/>
                  </a:lnTo>
                  <a:lnTo>
                    <a:pt x="633230" y="923193"/>
                  </a:lnTo>
                  <a:lnTo>
                    <a:pt x="696225" y="922116"/>
                  </a:lnTo>
                  <a:lnTo>
                    <a:pt x="760354" y="921385"/>
                  </a:lnTo>
                  <a:lnTo>
                    <a:pt x="825174" y="921080"/>
                  </a:lnTo>
                  <a:lnTo>
                    <a:pt x="889994" y="921385"/>
                  </a:lnTo>
                  <a:lnTo>
                    <a:pt x="954123" y="922116"/>
                  </a:lnTo>
                  <a:lnTo>
                    <a:pt x="1017116" y="923193"/>
                  </a:lnTo>
                  <a:lnTo>
                    <a:pt x="1078528" y="924538"/>
                  </a:lnTo>
                  <a:lnTo>
                    <a:pt x="1137913" y="926073"/>
                  </a:lnTo>
                  <a:lnTo>
                    <a:pt x="1194826" y="927720"/>
                  </a:lnTo>
                  <a:lnTo>
                    <a:pt x="1248821" y="929402"/>
                  </a:lnTo>
                  <a:lnTo>
                    <a:pt x="1299452" y="931038"/>
                  </a:lnTo>
                  <a:lnTo>
                    <a:pt x="1346274" y="932553"/>
                  </a:lnTo>
                  <a:lnTo>
                    <a:pt x="1388842" y="933867"/>
                  </a:lnTo>
                  <a:lnTo>
                    <a:pt x="1426710" y="934902"/>
                  </a:lnTo>
                  <a:lnTo>
                    <a:pt x="1459433" y="935581"/>
                  </a:lnTo>
                  <a:lnTo>
                    <a:pt x="1486565" y="935824"/>
                  </a:lnTo>
                  <a:lnTo>
                    <a:pt x="1547008" y="926882"/>
                  </a:lnTo>
                  <a:lnTo>
                    <a:pt x="1577662" y="903416"/>
                  </a:lnTo>
                  <a:lnTo>
                    <a:pt x="1598807" y="833069"/>
                  </a:lnTo>
                  <a:lnTo>
                    <a:pt x="1612359" y="755075"/>
                  </a:lnTo>
                  <a:lnTo>
                    <a:pt x="1620296" y="698631"/>
                  </a:lnTo>
                  <a:lnTo>
                    <a:pt x="1628233" y="638129"/>
                  </a:lnTo>
                  <a:lnTo>
                    <a:pt x="1635590" y="579251"/>
                  </a:lnTo>
                  <a:lnTo>
                    <a:pt x="1641787" y="527678"/>
                  </a:lnTo>
                  <a:lnTo>
                    <a:pt x="1646242" y="489089"/>
                  </a:lnTo>
                  <a:lnTo>
                    <a:pt x="1650341" y="412302"/>
                  </a:lnTo>
                  <a:lnTo>
                    <a:pt x="1649556" y="364661"/>
                  </a:lnTo>
                  <a:lnTo>
                    <a:pt x="1646145" y="313550"/>
                  </a:lnTo>
                  <a:lnTo>
                    <a:pt x="1639554" y="260989"/>
                  </a:lnTo>
                  <a:lnTo>
                    <a:pt x="1629229" y="208999"/>
                  </a:lnTo>
                  <a:lnTo>
                    <a:pt x="1614619" y="159600"/>
                  </a:lnTo>
                  <a:close/>
                </a:path>
              </a:pathLst>
            </a:custGeom>
            <a:ln w="9525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79808" y="884288"/>
              <a:ext cx="1662122" cy="942212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9479806" y="883992"/>
              <a:ext cx="1662430" cy="942975"/>
            </a:xfrm>
            <a:custGeom>
              <a:avLst/>
              <a:gdLst/>
              <a:ahLst/>
              <a:cxnLst/>
              <a:rect l="l" t="t" r="r" b="b"/>
              <a:pathLst>
                <a:path w="1662429" h="942975">
                  <a:moveTo>
                    <a:pt x="1626151" y="160743"/>
                  </a:moveTo>
                  <a:lnTo>
                    <a:pt x="1607532" y="111856"/>
                  </a:lnTo>
                  <a:lnTo>
                    <a:pt x="1588647" y="75353"/>
                  </a:lnTo>
                  <a:lnTo>
                    <a:pt x="1533098" y="31715"/>
                  </a:lnTo>
                  <a:lnTo>
                    <a:pt x="1487944" y="20688"/>
                  </a:lnTo>
                  <a:lnTo>
                    <a:pt x="1425542" y="14262"/>
                  </a:lnTo>
                  <a:lnTo>
                    <a:pt x="1386981" y="12152"/>
                  </a:lnTo>
                  <a:lnTo>
                    <a:pt x="1339428" y="10222"/>
                  </a:lnTo>
                  <a:lnTo>
                    <a:pt x="1284977" y="8468"/>
                  </a:lnTo>
                  <a:lnTo>
                    <a:pt x="1225724" y="6890"/>
                  </a:lnTo>
                  <a:lnTo>
                    <a:pt x="1163764" y="5486"/>
                  </a:lnTo>
                  <a:lnTo>
                    <a:pt x="1101193" y="4252"/>
                  </a:lnTo>
                  <a:lnTo>
                    <a:pt x="1040107" y="3189"/>
                  </a:lnTo>
                  <a:lnTo>
                    <a:pt x="982601" y="2294"/>
                  </a:lnTo>
                  <a:lnTo>
                    <a:pt x="930770" y="1564"/>
                  </a:lnTo>
                  <a:lnTo>
                    <a:pt x="886711" y="999"/>
                  </a:lnTo>
                  <a:lnTo>
                    <a:pt x="852518" y="596"/>
                  </a:lnTo>
                  <a:lnTo>
                    <a:pt x="848403" y="139"/>
                  </a:lnTo>
                  <a:lnTo>
                    <a:pt x="844250" y="0"/>
                  </a:lnTo>
                  <a:lnTo>
                    <a:pt x="840021" y="266"/>
                  </a:lnTo>
                  <a:lnTo>
                    <a:pt x="836858" y="292"/>
                  </a:lnTo>
                  <a:lnTo>
                    <a:pt x="831067" y="355"/>
                  </a:lnTo>
                  <a:lnTo>
                    <a:pt x="825263" y="292"/>
                  </a:lnTo>
                  <a:lnTo>
                    <a:pt x="822101" y="266"/>
                  </a:lnTo>
                  <a:lnTo>
                    <a:pt x="817872" y="0"/>
                  </a:lnTo>
                  <a:lnTo>
                    <a:pt x="813719" y="139"/>
                  </a:lnTo>
                  <a:lnTo>
                    <a:pt x="809604" y="596"/>
                  </a:lnTo>
                  <a:lnTo>
                    <a:pt x="775412" y="999"/>
                  </a:lnTo>
                  <a:lnTo>
                    <a:pt x="731353" y="1564"/>
                  </a:lnTo>
                  <a:lnTo>
                    <a:pt x="679523" y="2294"/>
                  </a:lnTo>
                  <a:lnTo>
                    <a:pt x="622019" y="3189"/>
                  </a:lnTo>
                  <a:lnTo>
                    <a:pt x="560934" y="4252"/>
                  </a:lnTo>
                  <a:lnTo>
                    <a:pt x="498365" y="5486"/>
                  </a:lnTo>
                  <a:lnTo>
                    <a:pt x="436407" y="6890"/>
                  </a:lnTo>
                  <a:lnTo>
                    <a:pt x="377155" y="8468"/>
                  </a:lnTo>
                  <a:lnTo>
                    <a:pt x="322706" y="10222"/>
                  </a:lnTo>
                  <a:lnTo>
                    <a:pt x="275153" y="12152"/>
                  </a:lnTo>
                  <a:lnTo>
                    <a:pt x="236593" y="14262"/>
                  </a:lnTo>
                  <a:lnTo>
                    <a:pt x="174186" y="20688"/>
                  </a:lnTo>
                  <a:lnTo>
                    <a:pt x="129027" y="31715"/>
                  </a:lnTo>
                  <a:lnTo>
                    <a:pt x="73475" y="75353"/>
                  </a:lnTo>
                  <a:lnTo>
                    <a:pt x="54590" y="111856"/>
                  </a:lnTo>
                  <a:lnTo>
                    <a:pt x="35971" y="160743"/>
                  </a:lnTo>
                  <a:lnTo>
                    <a:pt x="21257" y="210493"/>
                  </a:lnTo>
                  <a:lnTo>
                    <a:pt x="10860" y="262853"/>
                  </a:lnTo>
                  <a:lnTo>
                    <a:pt x="4223" y="315789"/>
                  </a:lnTo>
                  <a:lnTo>
                    <a:pt x="788" y="367264"/>
                  </a:lnTo>
                  <a:lnTo>
                    <a:pt x="0" y="415245"/>
                  </a:lnTo>
                  <a:lnTo>
                    <a:pt x="1300" y="457695"/>
                  </a:lnTo>
                  <a:lnTo>
                    <a:pt x="8617" y="531452"/>
                  </a:lnTo>
                  <a:lnTo>
                    <a:pt x="14856" y="583398"/>
                  </a:lnTo>
                  <a:lnTo>
                    <a:pt x="22264" y="642697"/>
                  </a:lnTo>
                  <a:lnTo>
                    <a:pt x="30257" y="703630"/>
                  </a:lnTo>
                  <a:lnTo>
                    <a:pt x="38250" y="760474"/>
                  </a:lnTo>
                  <a:lnTo>
                    <a:pt x="45658" y="807509"/>
                  </a:lnTo>
                  <a:lnTo>
                    <a:pt x="59932" y="876679"/>
                  </a:lnTo>
                  <a:lnTo>
                    <a:pt x="104062" y="933499"/>
                  </a:lnTo>
                  <a:lnTo>
                    <a:pt x="164940" y="942505"/>
                  </a:lnTo>
                  <a:lnTo>
                    <a:pt x="192265" y="942260"/>
                  </a:lnTo>
                  <a:lnTo>
                    <a:pt x="225222" y="941577"/>
                  </a:lnTo>
                  <a:lnTo>
                    <a:pt x="263361" y="940535"/>
                  </a:lnTo>
                  <a:lnTo>
                    <a:pt x="306234" y="939213"/>
                  </a:lnTo>
                  <a:lnTo>
                    <a:pt x="353391" y="937689"/>
                  </a:lnTo>
                  <a:lnTo>
                    <a:pt x="404385" y="936041"/>
                  </a:lnTo>
                  <a:lnTo>
                    <a:pt x="458767" y="934349"/>
                  </a:lnTo>
                  <a:lnTo>
                    <a:pt x="516087" y="932691"/>
                  </a:lnTo>
                  <a:lnTo>
                    <a:pt x="575898" y="931145"/>
                  </a:lnTo>
                  <a:lnTo>
                    <a:pt x="637750" y="929790"/>
                  </a:lnTo>
                  <a:lnTo>
                    <a:pt x="701194" y="928705"/>
                  </a:lnTo>
                  <a:lnTo>
                    <a:pt x="765783" y="927968"/>
                  </a:lnTo>
                  <a:lnTo>
                    <a:pt x="831067" y="927658"/>
                  </a:lnTo>
                  <a:lnTo>
                    <a:pt x="896349" y="927968"/>
                  </a:lnTo>
                  <a:lnTo>
                    <a:pt x="960935" y="928705"/>
                  </a:lnTo>
                  <a:lnTo>
                    <a:pt x="1024378" y="929790"/>
                  </a:lnTo>
                  <a:lnTo>
                    <a:pt x="1086228" y="931145"/>
                  </a:lnTo>
                  <a:lnTo>
                    <a:pt x="1146037" y="932691"/>
                  </a:lnTo>
                  <a:lnTo>
                    <a:pt x="1203357" y="934349"/>
                  </a:lnTo>
                  <a:lnTo>
                    <a:pt x="1257738" y="936041"/>
                  </a:lnTo>
                  <a:lnTo>
                    <a:pt x="1308731" y="937689"/>
                  </a:lnTo>
                  <a:lnTo>
                    <a:pt x="1355888" y="939213"/>
                  </a:lnTo>
                  <a:lnTo>
                    <a:pt x="1398761" y="940535"/>
                  </a:lnTo>
                  <a:lnTo>
                    <a:pt x="1436900" y="941577"/>
                  </a:lnTo>
                  <a:lnTo>
                    <a:pt x="1469857" y="942260"/>
                  </a:lnTo>
                  <a:lnTo>
                    <a:pt x="1497182" y="942505"/>
                  </a:lnTo>
                  <a:lnTo>
                    <a:pt x="1558059" y="933499"/>
                  </a:lnTo>
                  <a:lnTo>
                    <a:pt x="1588932" y="909866"/>
                  </a:lnTo>
                  <a:lnTo>
                    <a:pt x="1610225" y="839012"/>
                  </a:lnTo>
                  <a:lnTo>
                    <a:pt x="1623874" y="760474"/>
                  </a:lnTo>
                  <a:lnTo>
                    <a:pt x="1631869" y="703630"/>
                  </a:lnTo>
                  <a:lnTo>
                    <a:pt x="1639863" y="642697"/>
                  </a:lnTo>
                  <a:lnTo>
                    <a:pt x="1647272" y="583398"/>
                  </a:lnTo>
                  <a:lnTo>
                    <a:pt x="1653509" y="531452"/>
                  </a:lnTo>
                  <a:lnTo>
                    <a:pt x="1657990" y="492582"/>
                  </a:lnTo>
                  <a:lnTo>
                    <a:pt x="1662122" y="415245"/>
                  </a:lnTo>
                  <a:lnTo>
                    <a:pt x="1661334" y="367264"/>
                  </a:lnTo>
                  <a:lnTo>
                    <a:pt x="1657899" y="315789"/>
                  </a:lnTo>
                  <a:lnTo>
                    <a:pt x="1651262" y="262853"/>
                  </a:lnTo>
                  <a:lnTo>
                    <a:pt x="1640865" y="210493"/>
                  </a:lnTo>
                  <a:lnTo>
                    <a:pt x="1626151" y="160743"/>
                  </a:lnTo>
                  <a:close/>
                </a:path>
              </a:pathLst>
            </a:custGeom>
            <a:ln w="9525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57723" y="926591"/>
              <a:ext cx="237566" cy="237578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59108" y="2174125"/>
              <a:ext cx="237566" cy="237578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59108" y="3458717"/>
              <a:ext cx="252653" cy="237578"/>
            </a:xfrm>
            <a:prstGeom prst="rect">
              <a:avLst/>
            </a:prstGeom>
          </p:spPr>
        </p:pic>
      </p:grpSp>
      <p:sp>
        <p:nvSpPr>
          <p:cNvPr id="29" name="object 29" descr=""/>
          <p:cNvSpPr txBox="1"/>
          <p:nvPr/>
        </p:nvSpPr>
        <p:spPr>
          <a:xfrm>
            <a:off x="15855695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marL="41910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31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1837567" y="941627"/>
            <a:ext cx="3228340" cy="685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>
              <a:lnSpc>
                <a:spcPct val="108300"/>
              </a:lnSpc>
              <a:spcBef>
                <a:spcPts val="100"/>
              </a:spcBef>
            </a:pP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DYNAMIC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True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its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name,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mode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helps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deliver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great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driving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performance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with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near-instant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accelerator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response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reduced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gearshift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times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up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25%.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ESC</a:t>
            </a:r>
            <a:r>
              <a:rPr dirty="0" baseline="45454" sz="825" b="1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dirty="0" baseline="45454" sz="825" spc="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system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only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intervenes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when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drift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angles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put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car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risk.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1864409" y="10373969"/>
            <a:ext cx="21132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40" b="1">
                <a:solidFill>
                  <a:srgbClr val="FFFFFF"/>
                </a:solidFill>
                <a:latin typeface="Trebuchet MS"/>
                <a:cs typeface="Trebuchet MS"/>
              </a:rPr>
              <a:t>*All</a:t>
            </a:r>
            <a:r>
              <a:rPr dirty="0" sz="7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FFFFFF"/>
                </a:solidFill>
                <a:latin typeface="Trebuchet MS"/>
                <a:cs typeface="Trebuchet MS"/>
              </a:rPr>
              <a:t>disclaimers</a:t>
            </a:r>
            <a:r>
              <a:rPr dirty="0" sz="7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7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700" spc="-35" b="1">
                <a:solidFill>
                  <a:srgbClr val="FFFFFF"/>
                </a:solidFill>
                <a:latin typeface="Trebuchet MS"/>
                <a:cs typeface="Trebuchet MS"/>
              </a:rPr>
              <a:t>disclosures</a:t>
            </a:r>
            <a:r>
              <a:rPr dirty="0" sz="7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FFFFFF"/>
                </a:solidFill>
                <a:latin typeface="Trebuchet MS"/>
                <a:cs typeface="Trebuchet MS"/>
              </a:rPr>
              <a:t>can </a:t>
            </a:r>
            <a:r>
              <a:rPr dirty="0" sz="700" spc="-50" b="1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dirty="0" sz="7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FFFFFF"/>
                </a:solidFill>
                <a:latin typeface="Trebuchet MS"/>
                <a:cs typeface="Trebuchet MS"/>
              </a:rPr>
              <a:t>found</a:t>
            </a:r>
            <a:r>
              <a:rPr dirty="0" sz="700" spc="-55" b="1">
                <a:solidFill>
                  <a:srgbClr val="FFFFFF"/>
                </a:solidFill>
                <a:latin typeface="Trebuchet MS"/>
                <a:cs typeface="Trebuchet MS"/>
              </a:rPr>
              <a:t> on</a:t>
            </a:r>
            <a:r>
              <a:rPr dirty="0" sz="7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700" spc="-35" b="1">
                <a:solidFill>
                  <a:srgbClr val="FFFFFF"/>
                </a:solidFill>
                <a:latin typeface="Trebuchet MS"/>
                <a:cs typeface="Trebuchet MS"/>
              </a:rPr>
              <a:t>page</a:t>
            </a:r>
            <a:r>
              <a:rPr dirty="0" sz="7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700" spc="-25" b="1">
                <a:solidFill>
                  <a:srgbClr val="FFFFFF"/>
                </a:solidFill>
                <a:latin typeface="Trebuchet MS"/>
                <a:cs typeface="Trebuchet MS"/>
              </a:rPr>
              <a:t>49.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1892350" y="2200061"/>
            <a:ext cx="3337560" cy="850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dirty="0" sz="1000" spc="45">
                <a:solidFill>
                  <a:srgbClr val="FFFFFF"/>
                </a:solidFill>
                <a:latin typeface="Calibri"/>
                <a:cs typeface="Calibri"/>
              </a:rPr>
              <a:t>NATURAL</a:t>
            </a:r>
            <a:r>
              <a:rPr dirty="0" sz="1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Designed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everyday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use,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its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gearshift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parameters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configured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maximum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comfort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smoothness.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Manual 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mode,</a:t>
            </a:r>
            <a:r>
              <a:rPr dirty="0" sz="1000" spc="-11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Auto-Up</a:t>
            </a:r>
            <a:r>
              <a:rPr dirty="0" sz="1000" spc="-11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Auto-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Down</a:t>
            </a:r>
            <a:r>
              <a:rPr dirty="0" sz="1000" spc="-11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functions</a:t>
            </a:r>
            <a:r>
              <a:rPr dirty="0" sz="1000" spc="-11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shift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dirty="0" sz="1000" spc="-11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just</a:t>
            </a:r>
            <a:r>
              <a:rPr dirty="0" sz="1000" spc="-11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right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engine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speed.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Electronic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Q2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differential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only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cuts</a:t>
            </a:r>
            <a:r>
              <a:rPr dirty="0" sz="1000" spc="-11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during</a:t>
            </a:r>
            <a:r>
              <a:rPr dirty="0" sz="1000" spc="-11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significant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loss</a:t>
            </a:r>
            <a:r>
              <a:rPr dirty="0" sz="1000" spc="-11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grip.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11914322" y="3484793"/>
            <a:ext cx="3265804" cy="685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dirty="0" sz="1000" spc="70">
                <a:solidFill>
                  <a:srgbClr val="FFFFFF"/>
                </a:solidFill>
                <a:latin typeface="Calibri"/>
                <a:cs typeface="Calibri"/>
              </a:rPr>
              <a:t>ALL-</a:t>
            </a:r>
            <a:r>
              <a:rPr dirty="0" sz="1000" spc="50">
                <a:solidFill>
                  <a:srgbClr val="FFFFFF"/>
                </a:solidFill>
                <a:latin typeface="Calibri"/>
                <a:cs typeface="Calibri"/>
              </a:rPr>
              <a:t>WEATHER</a:t>
            </a:r>
            <a:r>
              <a:rPr dirty="0" sz="1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mode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ensures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maximum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safety</a:t>
            </a:r>
            <a:r>
              <a:rPr dirty="0" sz="10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under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adverse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weather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conditions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gentle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accelerator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response.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ASR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system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prevents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skidding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modifying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power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match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road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speed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during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loss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grip.</a:t>
            </a:r>
            <a:endParaRPr sz="1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445429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32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36488" y="10380840"/>
            <a:ext cx="7416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PERFORMANCE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5878691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33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8518525"/>
              <a:ext cx="6786245" cy="553085"/>
            </a:xfrm>
            <a:custGeom>
              <a:avLst/>
              <a:gdLst/>
              <a:ahLst/>
              <a:cxnLst/>
              <a:rect l="l" t="t" r="r" b="b"/>
              <a:pathLst>
                <a:path w="6786245" h="553084">
                  <a:moveTo>
                    <a:pt x="6785673" y="546481"/>
                  </a:moveTo>
                  <a:lnTo>
                    <a:pt x="0" y="546481"/>
                  </a:lnTo>
                  <a:lnTo>
                    <a:pt x="0" y="552831"/>
                  </a:lnTo>
                  <a:lnTo>
                    <a:pt x="6785673" y="552831"/>
                  </a:lnTo>
                  <a:lnTo>
                    <a:pt x="6785673" y="546481"/>
                  </a:lnTo>
                  <a:close/>
                </a:path>
                <a:path w="6786245" h="553084">
                  <a:moveTo>
                    <a:pt x="6785673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6785673" y="6350"/>
                  </a:lnTo>
                  <a:lnTo>
                    <a:pt x="678567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381150" y="5796105"/>
            <a:ext cx="5082540" cy="58928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algn="just" marL="19685" marR="5080" indent="-7620">
              <a:lnSpc>
                <a:spcPct val="104200"/>
              </a:lnSpc>
              <a:spcBef>
                <a:spcPts val="40"/>
              </a:spcBef>
            </a:pPr>
            <a:r>
              <a:rPr dirty="0" sz="1200" spc="50">
                <a:solidFill>
                  <a:srgbClr val="C7C8CA"/>
                </a:solidFill>
                <a:latin typeface="Calibri"/>
                <a:cs typeface="Calibri"/>
              </a:rPr>
              <a:t>A</a:t>
            </a:r>
            <a:r>
              <a:rPr dirty="0" sz="1200" spc="-1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C7C8CA"/>
                </a:solidFill>
                <a:latin typeface="Calibri"/>
                <a:cs typeface="Calibri"/>
              </a:rPr>
              <a:t>combination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of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sport</a:t>
            </a:r>
            <a:r>
              <a:rPr dirty="0" sz="1200" spc="-1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suspensions,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large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self-ventilated</a:t>
            </a:r>
            <a:r>
              <a:rPr dirty="0" sz="1200" spc="-1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cross-drilled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brake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 discs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different-diameter</a:t>
            </a:r>
            <a:r>
              <a:rPr dirty="0" sz="12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tires:</a:t>
            </a:r>
            <a:r>
              <a:rPr dirty="0" sz="12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12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85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12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50">
                <a:solidFill>
                  <a:srgbClr val="C7C8CA"/>
                </a:solidFill>
                <a:latin typeface="Calibri"/>
                <a:cs typeface="Calibri"/>
              </a:rPr>
              <a:t>boasts</a:t>
            </a:r>
            <a:r>
              <a:rPr dirty="0" sz="1200" spc="10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an</a:t>
            </a:r>
            <a:r>
              <a:rPr dirty="0" sz="12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advanced</a:t>
            </a:r>
            <a:r>
              <a:rPr dirty="0" sz="12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ride</a:t>
            </a:r>
            <a:r>
              <a:rPr dirty="0" sz="12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control</a:t>
            </a:r>
            <a:r>
              <a:rPr dirty="0" sz="12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system, </a:t>
            </a:r>
            <a:r>
              <a:rPr dirty="0" sz="1200" spc="50">
                <a:solidFill>
                  <a:srgbClr val="C7C8CA"/>
                </a:solidFill>
                <a:latin typeface="Calibri"/>
                <a:cs typeface="Calibri"/>
              </a:rPr>
              <a:t>giving</a:t>
            </a:r>
            <a:r>
              <a:rPr dirty="0" sz="1200" spc="1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every</a:t>
            </a:r>
            <a:r>
              <a:rPr dirty="0" sz="1200" spc="1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driver</a:t>
            </a:r>
            <a:r>
              <a:rPr dirty="0" sz="1200" spc="1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extra</a:t>
            </a:r>
            <a:r>
              <a:rPr dirty="0" sz="1200" spc="1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street</a:t>
            </a:r>
            <a:r>
              <a:rPr dirty="0" sz="1200" spc="1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smarts.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372081" y="6537785"/>
            <a:ext cx="5029200" cy="1739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750" marR="153670" indent="-19685">
              <a:lnSpc>
                <a:spcPct val="125000"/>
              </a:lnSpc>
              <a:spcBef>
                <a:spcPts val="100"/>
              </a:spcBef>
            </a:pP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The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suspension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adopts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race-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derived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technical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solutions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optimize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performance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deliver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unrivaled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driving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pleasure.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At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front,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features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a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double-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wishbone</a:t>
            </a:r>
            <a:endParaRPr sz="1000">
              <a:latin typeface="Trebuchet MS"/>
              <a:cs typeface="Trebuchet MS"/>
            </a:endParaRPr>
          </a:p>
          <a:p>
            <a:pPr marL="26034" marR="5080" indent="1270">
              <a:lnSpc>
                <a:spcPct val="125000"/>
              </a:lnSpc>
            </a:pP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configuration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gives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direct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unfiltered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feedback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from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road.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At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rear,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advanced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MacPherson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suspension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ensures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superb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road-holding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driving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fun,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even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in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most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extreme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maneuvers.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Both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front-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rear-suspension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systems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are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made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from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aluminum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high-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strength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steel.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braking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system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designed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high-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performance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racetrack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use.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perforated,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self-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ventilated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front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discs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Brembo®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calipers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offer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supreme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stopping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power.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ensure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maximum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grip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prevent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skidding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under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conditions,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fitted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different-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diameter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tires,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17"–</a:t>
            </a:r>
            <a:r>
              <a:rPr dirty="0" sz="1000" spc="-2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or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130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1000" spc="-2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19,"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larger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size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on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rear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best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possible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handling.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361826" y="8558240"/>
            <a:ext cx="347091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75" b="1">
                <a:solidFill>
                  <a:srgbClr val="C7C8CA"/>
                </a:solidFill>
                <a:latin typeface="Trebuchet MS"/>
                <a:cs typeface="Trebuchet MS"/>
              </a:rPr>
              <a:t>BRILLIANT</a:t>
            </a:r>
            <a:r>
              <a:rPr dirty="0" sz="2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2700" spc="70" b="1">
                <a:solidFill>
                  <a:srgbClr val="C7C8CA"/>
                </a:solidFill>
                <a:latin typeface="Trebuchet MS"/>
                <a:cs typeface="Trebuchet MS"/>
              </a:rPr>
              <a:t>CONTROL</a:t>
            </a:r>
            <a:endParaRPr sz="2700">
              <a:latin typeface="Trebuchet MS"/>
              <a:cs typeface="Trebuchet MS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8229600" y="0"/>
            <a:ext cx="8229600" cy="10972800"/>
            <a:chOff x="8229600" y="0"/>
            <a:chExt cx="8229600" cy="10972800"/>
          </a:xfrm>
        </p:grpSpPr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94906" y="6781800"/>
              <a:ext cx="5963889" cy="3733800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9588155" y="6660160"/>
              <a:ext cx="0" cy="1463675"/>
            </a:xfrm>
            <a:custGeom>
              <a:avLst/>
              <a:gdLst/>
              <a:ahLst/>
              <a:cxnLst/>
              <a:rect l="l" t="t" r="r" b="b"/>
              <a:pathLst>
                <a:path w="0" h="1463675">
                  <a:moveTo>
                    <a:pt x="0" y="1463294"/>
                  </a:moveTo>
                  <a:lnTo>
                    <a:pt x="0" y="0"/>
                  </a:lnTo>
                </a:path>
              </a:pathLst>
            </a:custGeom>
            <a:ln w="6477">
              <a:solidFill>
                <a:srgbClr val="ED1C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9575201" y="8123456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4">
                  <a:moveTo>
                    <a:pt x="25907" y="12954"/>
                  </a:moveTo>
                  <a:lnTo>
                    <a:pt x="25907" y="5803"/>
                  </a:lnTo>
                  <a:lnTo>
                    <a:pt x="20104" y="0"/>
                  </a:lnTo>
                  <a:lnTo>
                    <a:pt x="12953" y="0"/>
                  </a:lnTo>
                  <a:lnTo>
                    <a:pt x="5803" y="0"/>
                  </a:lnTo>
                  <a:lnTo>
                    <a:pt x="0" y="5803"/>
                  </a:lnTo>
                  <a:lnTo>
                    <a:pt x="0" y="12954"/>
                  </a:lnTo>
                  <a:lnTo>
                    <a:pt x="0" y="20104"/>
                  </a:lnTo>
                  <a:lnTo>
                    <a:pt x="5803" y="25908"/>
                  </a:lnTo>
                  <a:lnTo>
                    <a:pt x="12953" y="25908"/>
                  </a:lnTo>
                  <a:lnTo>
                    <a:pt x="20104" y="25908"/>
                  </a:lnTo>
                  <a:lnTo>
                    <a:pt x="25907" y="20104"/>
                  </a:lnTo>
                  <a:lnTo>
                    <a:pt x="25907" y="12954"/>
                  </a:lnTo>
                  <a:close/>
                </a:path>
              </a:pathLst>
            </a:custGeom>
            <a:ln w="6477">
              <a:solidFill>
                <a:srgbClr val="ED1C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4331724" y="6660153"/>
              <a:ext cx="0" cy="1160780"/>
            </a:xfrm>
            <a:custGeom>
              <a:avLst/>
              <a:gdLst/>
              <a:ahLst/>
              <a:cxnLst/>
              <a:rect l="l" t="t" r="r" b="b"/>
              <a:pathLst>
                <a:path w="0" h="1160779">
                  <a:moveTo>
                    <a:pt x="0" y="1160703"/>
                  </a:moveTo>
                  <a:lnTo>
                    <a:pt x="0" y="0"/>
                  </a:lnTo>
                </a:path>
              </a:pathLst>
            </a:custGeom>
            <a:ln w="6477">
              <a:solidFill>
                <a:srgbClr val="ED1C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4318769" y="7820859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4">
                  <a:moveTo>
                    <a:pt x="25907" y="12954"/>
                  </a:moveTo>
                  <a:lnTo>
                    <a:pt x="25907" y="5803"/>
                  </a:lnTo>
                  <a:lnTo>
                    <a:pt x="20104" y="0"/>
                  </a:lnTo>
                  <a:lnTo>
                    <a:pt x="12953" y="0"/>
                  </a:lnTo>
                  <a:lnTo>
                    <a:pt x="5803" y="0"/>
                  </a:lnTo>
                  <a:lnTo>
                    <a:pt x="0" y="5803"/>
                  </a:lnTo>
                  <a:lnTo>
                    <a:pt x="0" y="12954"/>
                  </a:lnTo>
                  <a:lnTo>
                    <a:pt x="0" y="20104"/>
                  </a:lnTo>
                  <a:lnTo>
                    <a:pt x="5803" y="25908"/>
                  </a:lnTo>
                  <a:lnTo>
                    <a:pt x="12953" y="25908"/>
                  </a:lnTo>
                  <a:lnTo>
                    <a:pt x="20104" y="25908"/>
                  </a:lnTo>
                  <a:lnTo>
                    <a:pt x="25907" y="20104"/>
                  </a:lnTo>
                  <a:lnTo>
                    <a:pt x="25907" y="12954"/>
                  </a:lnTo>
                  <a:close/>
                </a:path>
              </a:pathLst>
            </a:custGeom>
            <a:ln w="6477">
              <a:solidFill>
                <a:srgbClr val="ED1C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2332791" y="8785693"/>
              <a:ext cx="0" cy="766445"/>
            </a:xfrm>
            <a:custGeom>
              <a:avLst/>
              <a:gdLst/>
              <a:ahLst/>
              <a:cxnLst/>
              <a:rect l="l" t="t" r="r" b="b"/>
              <a:pathLst>
                <a:path w="0" h="766445">
                  <a:moveTo>
                    <a:pt x="0" y="0"/>
                  </a:moveTo>
                  <a:lnTo>
                    <a:pt x="0" y="766076"/>
                  </a:lnTo>
                </a:path>
              </a:pathLst>
            </a:custGeom>
            <a:ln w="6477">
              <a:solidFill>
                <a:srgbClr val="ED1C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2319838" y="8759784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4">
                  <a:moveTo>
                    <a:pt x="25907" y="12953"/>
                  </a:moveTo>
                  <a:lnTo>
                    <a:pt x="25907" y="20104"/>
                  </a:lnTo>
                  <a:lnTo>
                    <a:pt x="20104" y="25907"/>
                  </a:lnTo>
                  <a:lnTo>
                    <a:pt x="12953" y="25907"/>
                  </a:lnTo>
                  <a:lnTo>
                    <a:pt x="5803" y="25907"/>
                  </a:lnTo>
                  <a:lnTo>
                    <a:pt x="0" y="20104"/>
                  </a:lnTo>
                  <a:lnTo>
                    <a:pt x="0" y="12953"/>
                  </a:lnTo>
                  <a:lnTo>
                    <a:pt x="0" y="5803"/>
                  </a:lnTo>
                  <a:lnTo>
                    <a:pt x="5803" y="0"/>
                  </a:lnTo>
                  <a:lnTo>
                    <a:pt x="12953" y="0"/>
                  </a:lnTo>
                  <a:lnTo>
                    <a:pt x="20104" y="0"/>
                  </a:lnTo>
                  <a:lnTo>
                    <a:pt x="25907" y="5803"/>
                  </a:lnTo>
                  <a:lnTo>
                    <a:pt x="25907" y="12953"/>
                  </a:lnTo>
                  <a:close/>
                </a:path>
              </a:pathLst>
            </a:custGeom>
            <a:ln w="6477">
              <a:solidFill>
                <a:srgbClr val="ED1C2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666469" y="4417293"/>
            <a:ext cx="6419850" cy="180657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650" spc="-225" b="0" i="1">
                <a:latin typeface="Garamond"/>
                <a:cs typeface="Garamond"/>
              </a:rPr>
              <a:t>stopping</a:t>
            </a:r>
            <a:r>
              <a:rPr dirty="0" sz="11650" spc="-525" b="0" i="1">
                <a:latin typeface="Garamond"/>
                <a:cs typeface="Garamond"/>
              </a:rPr>
              <a:t> </a:t>
            </a:r>
            <a:r>
              <a:rPr dirty="0" sz="11650" spc="-765" b="0" i="1">
                <a:latin typeface="Garamond"/>
                <a:cs typeface="Garamond"/>
              </a:rPr>
              <a:t>power</a:t>
            </a:r>
            <a:endParaRPr sz="11650">
              <a:latin typeface="Garamond"/>
              <a:cs typeface="Garamond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45429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736488" y="10380840"/>
            <a:ext cx="7416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PERFORMANCE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588168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35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650688" y="6568290"/>
            <a:ext cx="1162685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5080">
              <a:lnSpc>
                <a:spcPct val="117700"/>
              </a:lnSpc>
              <a:spcBef>
                <a:spcPts val="100"/>
              </a:spcBef>
            </a:pP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Perforated,</a:t>
            </a:r>
            <a:r>
              <a:rPr dirty="0" sz="850" spc="1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cross-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drilled,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self-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ventilated</a:t>
            </a:r>
            <a:endParaRPr sz="85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  <a:spcBef>
                <a:spcPts val="18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discs,</a:t>
            </a:r>
            <a:r>
              <a:rPr dirty="0" sz="850" spc="-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60" i="1">
                <a:solidFill>
                  <a:srgbClr val="C7C8CA"/>
                </a:solidFill>
                <a:latin typeface="Calibri"/>
                <a:cs typeface="Calibri"/>
              </a:rPr>
              <a:t>12</a:t>
            </a:r>
            <a:r>
              <a:rPr dirty="0" sz="850" spc="50" i="1">
                <a:solidFill>
                  <a:srgbClr val="C7C8CA"/>
                </a:solidFill>
                <a:latin typeface="Calibri"/>
                <a:cs typeface="Calibri"/>
              </a:rPr>
              <a:t> x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95" i="1">
                <a:solidFill>
                  <a:srgbClr val="C7C8CA"/>
                </a:solidFill>
                <a:latin typeface="Calibri"/>
                <a:cs typeface="Calibri"/>
              </a:rPr>
              <a:t>1.10</a:t>
            </a:r>
            <a:r>
              <a:rPr dirty="0" sz="850" spc="-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4392823" y="6568290"/>
            <a:ext cx="74231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7700"/>
              </a:lnSpc>
              <a:spcBef>
                <a:spcPts val="100"/>
              </a:spcBef>
            </a:pP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MacPherson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rear</a:t>
            </a:r>
            <a:r>
              <a:rPr dirty="0" sz="850" spc="3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suspension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2393913" y="9441919"/>
            <a:ext cx="1156970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7700"/>
              </a:lnSpc>
              <a:spcBef>
                <a:spcPts val="100"/>
              </a:spcBef>
            </a:pP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Perforated,</a:t>
            </a:r>
            <a:r>
              <a:rPr dirty="0" sz="850" spc="1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cross-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drilled,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self-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ventilated</a:t>
            </a: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discs,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85" i="1">
                <a:solidFill>
                  <a:srgbClr val="C7C8CA"/>
                </a:solidFill>
                <a:latin typeface="Calibri"/>
                <a:cs typeface="Calibri"/>
              </a:rPr>
              <a:t>11.5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50" i="1">
                <a:solidFill>
                  <a:srgbClr val="C7C8CA"/>
                </a:solidFill>
                <a:latin typeface="Calibri"/>
                <a:cs typeface="Calibri"/>
              </a:rPr>
              <a:t>x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0.87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9600" y="9037904"/>
              <a:ext cx="1926475" cy="193489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75022" y="5573141"/>
              <a:ext cx="3302711" cy="1896617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0775022" y="5573141"/>
              <a:ext cx="3303270" cy="1896745"/>
            </a:xfrm>
            <a:custGeom>
              <a:avLst/>
              <a:gdLst/>
              <a:ahLst/>
              <a:cxnLst/>
              <a:rect l="l" t="t" r="r" b="b"/>
              <a:pathLst>
                <a:path w="3303269" h="1896745">
                  <a:moveTo>
                    <a:pt x="0" y="1896617"/>
                  </a:moveTo>
                  <a:lnTo>
                    <a:pt x="3302711" y="1896617"/>
                  </a:lnTo>
                  <a:lnTo>
                    <a:pt x="3302711" y="0"/>
                  </a:lnTo>
                  <a:lnTo>
                    <a:pt x="0" y="0"/>
                  </a:lnTo>
                  <a:lnTo>
                    <a:pt x="0" y="1896617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33871" y="7639684"/>
              <a:ext cx="3319437" cy="1896618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2433871" y="7639684"/>
              <a:ext cx="3319779" cy="1896745"/>
            </a:xfrm>
            <a:custGeom>
              <a:avLst/>
              <a:gdLst/>
              <a:ahLst/>
              <a:cxnLst/>
              <a:rect l="l" t="t" r="r" b="b"/>
              <a:pathLst>
                <a:path w="3319780" h="1896745">
                  <a:moveTo>
                    <a:pt x="0" y="1896618"/>
                  </a:moveTo>
                  <a:lnTo>
                    <a:pt x="3319449" y="1896618"/>
                  </a:lnTo>
                  <a:lnTo>
                    <a:pt x="3319449" y="0"/>
                  </a:lnTo>
                  <a:lnTo>
                    <a:pt x="0" y="0"/>
                  </a:lnTo>
                  <a:lnTo>
                    <a:pt x="0" y="1896618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0486377" y="1015034"/>
              <a:ext cx="5972810" cy="553085"/>
            </a:xfrm>
            <a:custGeom>
              <a:avLst/>
              <a:gdLst/>
              <a:ahLst/>
              <a:cxnLst/>
              <a:rect l="l" t="t" r="r" b="b"/>
              <a:pathLst>
                <a:path w="5972809" h="553085">
                  <a:moveTo>
                    <a:pt x="5972810" y="546481"/>
                  </a:moveTo>
                  <a:lnTo>
                    <a:pt x="0" y="546481"/>
                  </a:lnTo>
                  <a:lnTo>
                    <a:pt x="0" y="552831"/>
                  </a:lnTo>
                  <a:lnTo>
                    <a:pt x="5972810" y="552831"/>
                  </a:lnTo>
                  <a:lnTo>
                    <a:pt x="5972810" y="546481"/>
                  </a:lnTo>
                  <a:close/>
                </a:path>
                <a:path w="5972809" h="553085">
                  <a:moveTo>
                    <a:pt x="597281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5972810" y="6350"/>
                  </a:lnTo>
                  <a:lnTo>
                    <a:pt x="597281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10742992" y="1765807"/>
            <a:ext cx="4215765" cy="324358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26670" marR="5080" indent="1905">
              <a:lnSpc>
                <a:spcPct val="104200"/>
              </a:lnSpc>
              <a:spcBef>
                <a:spcPts val="40"/>
              </a:spcBef>
            </a:pP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1200" spc="6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almost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every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aspect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of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50">
                <a:solidFill>
                  <a:srgbClr val="C7C8CA"/>
                </a:solidFill>
                <a:latin typeface="Calibri"/>
                <a:cs typeface="Calibri"/>
              </a:rPr>
              <a:t>Alfa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Romeo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4C,</a:t>
            </a:r>
            <a:r>
              <a:rPr dirty="0" sz="1200" spc="6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you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can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sense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C7C8CA"/>
                </a:solidFill>
                <a:latin typeface="Calibri"/>
                <a:cs typeface="Calibri"/>
              </a:rPr>
              <a:t>the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touch</a:t>
            </a:r>
            <a:r>
              <a:rPr dirty="0" sz="1200" spc="-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of</a:t>
            </a:r>
            <a:r>
              <a:rPr dirty="0" sz="1200" spc="-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fine</a:t>
            </a:r>
            <a:r>
              <a:rPr dirty="0" sz="1200" spc="-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hand</a:t>
            </a:r>
            <a:r>
              <a:rPr dirty="0" sz="1200" spc="-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craftsmanship</a:t>
            </a:r>
            <a:r>
              <a:rPr dirty="0" sz="1200" spc="-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1200" spc="-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each</a:t>
            </a:r>
            <a:r>
              <a:rPr dirty="0" sz="1200" spc="-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vehicle</a:t>
            </a:r>
            <a:r>
              <a:rPr dirty="0" sz="1200" spc="-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assembled</a:t>
            </a:r>
            <a:r>
              <a:rPr dirty="0" sz="1200" spc="-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1200" spc="5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1200" spc="1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Maserati</a:t>
            </a:r>
            <a:r>
              <a:rPr dirty="0" sz="1200" spc="1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workshop</a:t>
            </a:r>
            <a:r>
              <a:rPr dirty="0" sz="1200" spc="1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located</a:t>
            </a:r>
            <a:r>
              <a:rPr dirty="0" sz="1200" spc="1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1200" spc="1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Modena,</a:t>
            </a:r>
            <a:r>
              <a:rPr dirty="0" sz="1200" spc="13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Italy.</a:t>
            </a:r>
            <a:r>
              <a:rPr dirty="0" sz="1200" spc="1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Impeccable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standards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extensive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inspections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ensure</a:t>
            </a:r>
            <a:r>
              <a:rPr dirty="0" sz="1200" spc="4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utmost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satisfaction.</a:t>
            </a:r>
            <a:endParaRPr sz="1200">
              <a:latin typeface="Calibri"/>
              <a:cs typeface="Calibri"/>
            </a:endParaRPr>
          </a:p>
          <a:p>
            <a:pPr marL="22225" marR="63500" indent="7620">
              <a:lnSpc>
                <a:spcPct val="125000"/>
              </a:lnSpc>
              <a:spcBef>
                <a:spcPts val="1400"/>
              </a:spcBef>
            </a:pP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Here,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focus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always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on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evolved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technology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top-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quality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craftsmanship,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combination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leads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production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cars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are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unique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technical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solutions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attention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detail.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No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surprise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build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time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each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1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1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1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1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full</a:t>
            </a:r>
            <a:r>
              <a:rPr dirty="0" sz="1000" spc="-1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six</a:t>
            </a:r>
            <a:r>
              <a:rPr dirty="0" sz="1000" spc="-1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weeks.</a:t>
            </a:r>
            <a:r>
              <a:rPr dirty="0" sz="1000" spc="-1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At</a:t>
            </a:r>
            <a:r>
              <a:rPr dirty="0" sz="1000" spc="-1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1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workshop,</a:t>
            </a:r>
            <a:r>
              <a:rPr dirty="0" sz="1000" spc="-1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people</a:t>
            </a:r>
            <a:r>
              <a:rPr dirty="0" sz="1000" spc="-1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make</a:t>
            </a:r>
            <a:r>
              <a:rPr dirty="0" sz="1000" spc="-1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difference.</a:t>
            </a:r>
            <a:endParaRPr sz="1000">
              <a:latin typeface="Trebuchet MS"/>
              <a:cs typeface="Trebuchet MS"/>
            </a:endParaRPr>
          </a:p>
          <a:p>
            <a:pPr marL="27305" marR="62230" indent="-15240">
              <a:lnSpc>
                <a:spcPct val="125000"/>
              </a:lnSpc>
            </a:pP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expert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technicians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dedicated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production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have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each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undergone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500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hours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special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training.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They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have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enviable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level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of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in-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depth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technical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knowledge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result.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Assembly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technicians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follow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every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phase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process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personally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and,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at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end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line,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perform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rigorous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quality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control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tests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ensure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components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function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perfectly.</a:t>
            </a:r>
            <a:endParaRPr sz="1000">
              <a:latin typeface="Trebuchet MS"/>
              <a:cs typeface="Trebuchet MS"/>
            </a:endParaRPr>
          </a:p>
          <a:p>
            <a:pPr marL="22225" marR="201295" indent="-10160">
              <a:lnSpc>
                <a:spcPct val="125000"/>
              </a:lnSpc>
            </a:pP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The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finished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car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then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handed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over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expert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test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drivers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dynamic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performance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testing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under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wide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range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conditions.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Only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then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new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declared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ready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take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road.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45429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36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33198" y="10380840"/>
            <a:ext cx="438784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STYLING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5884470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37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0462259" y="1066991"/>
            <a:ext cx="404812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85">
                <a:solidFill>
                  <a:srgbClr val="C7C8CA"/>
                </a:solidFill>
              </a:rPr>
              <a:t>HANDCRAFTED</a:t>
            </a:r>
            <a:r>
              <a:rPr dirty="0" sz="2700" spc="-25">
                <a:solidFill>
                  <a:srgbClr val="C7C8CA"/>
                </a:solidFill>
              </a:rPr>
              <a:t> </a:t>
            </a:r>
            <a:r>
              <a:rPr dirty="0" sz="2700">
                <a:solidFill>
                  <a:srgbClr val="C7C8CA"/>
                </a:solidFill>
              </a:rPr>
              <a:t>IN</a:t>
            </a:r>
            <a:r>
              <a:rPr dirty="0" sz="2700" spc="-20">
                <a:solidFill>
                  <a:srgbClr val="C7C8CA"/>
                </a:solidFill>
              </a:rPr>
              <a:t> </a:t>
            </a:r>
            <a:r>
              <a:rPr dirty="0" sz="2700" spc="95">
                <a:solidFill>
                  <a:srgbClr val="C7C8CA"/>
                </a:solidFill>
              </a:rPr>
              <a:t>ITALY</a:t>
            </a:r>
            <a:endParaRPr sz="2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229600" cy="109728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0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algn="r" marR="91440">
              <a:lnSpc>
                <a:spcPct val="100000"/>
              </a:lnSpc>
              <a:spcBef>
                <a:spcPts val="140"/>
              </a:spcBef>
            </a:pPr>
            <a:r>
              <a:rPr dirty="0" sz="700" spc="-50" b="1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60315" y="10333177"/>
            <a:ext cx="982344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445" b="1">
                <a:solidFill>
                  <a:srgbClr val="C7C8CA"/>
                </a:solidFill>
                <a:latin typeface="Trebuchet MS"/>
                <a:cs typeface="Trebuchet MS"/>
              </a:rPr>
              <a:t>|</a:t>
            </a:r>
            <a:r>
              <a:rPr dirty="0" sz="1050" spc="170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baseline="3968" sz="1050" b="1">
                <a:solidFill>
                  <a:srgbClr val="C7C8CA"/>
                </a:solidFill>
                <a:latin typeface="Trebuchet MS"/>
                <a:cs typeface="Trebuchet MS"/>
              </a:rPr>
              <a:t>INTRODUCTION</a:t>
            </a:r>
            <a:r>
              <a:rPr dirty="0" baseline="3968" sz="1050" spc="427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baseline="3968" sz="1050" spc="-75" b="1">
                <a:solidFill>
                  <a:srgbClr val="C7C8CA"/>
                </a:solidFill>
                <a:latin typeface="Trebuchet MS"/>
                <a:cs typeface="Trebuchet MS"/>
              </a:rPr>
              <a:t>2</a:t>
            </a:r>
            <a:endParaRPr baseline="3968" sz="105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701879" y="10373817"/>
            <a:ext cx="56705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HISTORY</a:t>
            </a:r>
            <a:r>
              <a:rPr dirty="0" sz="700" spc="295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6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427836" y="10373817"/>
            <a:ext cx="62484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COUPE</a:t>
            </a:r>
            <a:r>
              <a:rPr dirty="0" sz="700" spc="265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8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211934" y="10373817"/>
            <a:ext cx="71501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SPIDER</a:t>
            </a:r>
            <a:r>
              <a:rPr dirty="0" sz="700" spc="200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30" b="1">
                <a:solidFill>
                  <a:srgbClr val="C7C8CA"/>
                </a:solidFill>
                <a:latin typeface="Trebuchet MS"/>
                <a:cs typeface="Trebuchet MS"/>
              </a:rPr>
              <a:t>14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076131" y="10373817"/>
            <a:ext cx="848994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TECHNOLOGY</a:t>
            </a:r>
            <a:r>
              <a:rPr dirty="0" sz="700" spc="340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35" b="1">
                <a:solidFill>
                  <a:srgbClr val="C7C8CA"/>
                </a:solidFill>
                <a:latin typeface="Trebuchet MS"/>
                <a:cs typeface="Trebuchet MS"/>
              </a:rPr>
              <a:t>20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084257" y="10373817"/>
            <a:ext cx="9194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PERFORMANCE</a:t>
            </a:r>
            <a:r>
              <a:rPr dirty="0" sz="700" spc="190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25" b="1">
                <a:solidFill>
                  <a:srgbClr val="C7C8CA"/>
                </a:solidFill>
                <a:latin typeface="Trebuchet MS"/>
                <a:cs typeface="Trebuchet MS"/>
              </a:rPr>
              <a:t>24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162792" y="10373817"/>
            <a:ext cx="62293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STYLING</a:t>
            </a:r>
            <a:r>
              <a:rPr dirty="0" sz="700" spc="320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25" b="1">
                <a:solidFill>
                  <a:srgbClr val="C7C8CA"/>
                </a:solidFill>
                <a:latin typeface="Trebuchet MS"/>
                <a:cs typeface="Trebuchet MS"/>
              </a:rPr>
              <a:t>36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34433" y="10373817"/>
            <a:ext cx="53403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45" b="1">
                <a:solidFill>
                  <a:srgbClr val="C7C8CA"/>
                </a:solidFill>
                <a:latin typeface="Trebuchet MS"/>
                <a:cs typeface="Trebuchet MS"/>
              </a:rPr>
              <a:t>CONTENTS 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8372475" y="0"/>
            <a:ext cx="8229600" cy="10972800"/>
            <a:chOff x="8372475" y="0"/>
            <a:chExt cx="8229600" cy="10972800"/>
          </a:xfrm>
        </p:grpSpPr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72475" y="0"/>
              <a:ext cx="8229600" cy="10972800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9817379" y="0"/>
              <a:ext cx="5344795" cy="10972800"/>
            </a:xfrm>
            <a:custGeom>
              <a:avLst/>
              <a:gdLst/>
              <a:ahLst/>
              <a:cxnLst/>
              <a:rect l="l" t="t" r="r" b="b"/>
              <a:pathLst>
                <a:path w="5344794" h="10972800">
                  <a:moveTo>
                    <a:pt x="6350" y="10522750"/>
                  </a:moveTo>
                  <a:lnTo>
                    <a:pt x="0" y="10522750"/>
                  </a:lnTo>
                  <a:lnTo>
                    <a:pt x="0" y="10972800"/>
                  </a:lnTo>
                  <a:lnTo>
                    <a:pt x="6350" y="10972800"/>
                  </a:lnTo>
                  <a:lnTo>
                    <a:pt x="6350" y="10522750"/>
                  </a:lnTo>
                  <a:close/>
                </a:path>
                <a:path w="5344794" h="10972800">
                  <a:moveTo>
                    <a:pt x="6350" y="0"/>
                  </a:moveTo>
                  <a:lnTo>
                    <a:pt x="0" y="0"/>
                  </a:lnTo>
                  <a:lnTo>
                    <a:pt x="0" y="10368559"/>
                  </a:lnTo>
                  <a:lnTo>
                    <a:pt x="6350" y="10368559"/>
                  </a:lnTo>
                  <a:lnTo>
                    <a:pt x="6350" y="0"/>
                  </a:lnTo>
                  <a:close/>
                </a:path>
                <a:path w="5344794" h="10972800">
                  <a:moveTo>
                    <a:pt x="5344769" y="10515600"/>
                  </a:moveTo>
                  <a:lnTo>
                    <a:pt x="5338419" y="10515600"/>
                  </a:lnTo>
                  <a:lnTo>
                    <a:pt x="5338419" y="10972800"/>
                  </a:lnTo>
                  <a:lnTo>
                    <a:pt x="5344769" y="10972800"/>
                  </a:lnTo>
                  <a:lnTo>
                    <a:pt x="5344769" y="10515600"/>
                  </a:lnTo>
                  <a:close/>
                </a:path>
                <a:path w="5344794" h="10972800">
                  <a:moveTo>
                    <a:pt x="5344769" y="0"/>
                  </a:moveTo>
                  <a:lnTo>
                    <a:pt x="5338419" y="0"/>
                  </a:lnTo>
                  <a:lnTo>
                    <a:pt x="5338419" y="10368559"/>
                  </a:lnTo>
                  <a:lnTo>
                    <a:pt x="5344769" y="10368559"/>
                  </a:lnTo>
                  <a:lnTo>
                    <a:pt x="5344769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45812" y="2101595"/>
              <a:ext cx="3558546" cy="992124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15998570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140"/>
              </a:spcBef>
            </a:pPr>
            <a:r>
              <a:rPr dirty="0" sz="700" spc="-50" b="1">
                <a:solidFill>
                  <a:srgbClr val="231F20"/>
                </a:solidFill>
                <a:latin typeface="Trebuchet MS"/>
                <a:cs typeface="Trebuchet MS"/>
              </a:rPr>
              <a:t>3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816931" y="10373817"/>
            <a:ext cx="9118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COLOR PALETTE</a:t>
            </a:r>
            <a:r>
              <a:rPr dirty="0" sz="700" spc="175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25" b="1">
                <a:solidFill>
                  <a:srgbClr val="C7C8CA"/>
                </a:solidFill>
                <a:latin typeface="Trebuchet MS"/>
                <a:cs typeface="Trebuchet MS"/>
              </a:rPr>
              <a:t>40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9875375" y="10373817"/>
            <a:ext cx="103695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INTERIOR</a:t>
            </a: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OPTIONS</a:t>
            </a:r>
            <a:r>
              <a:rPr dirty="0" sz="700" spc="270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25" b="1">
                <a:solidFill>
                  <a:srgbClr val="C7C8CA"/>
                </a:solidFill>
                <a:latin typeface="Trebuchet MS"/>
                <a:cs typeface="Trebuchet MS"/>
              </a:rPr>
              <a:t>42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1058367" y="10373817"/>
            <a:ext cx="9321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WHEEL</a:t>
            </a:r>
            <a:r>
              <a:rPr dirty="0" sz="700" spc="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OPTIONS</a:t>
            </a:r>
            <a:r>
              <a:rPr dirty="0" sz="700" spc="235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25" b="1">
                <a:solidFill>
                  <a:srgbClr val="C7C8CA"/>
                </a:solidFill>
                <a:latin typeface="Trebuchet MS"/>
                <a:cs typeface="Trebuchet MS"/>
              </a:rPr>
              <a:t>44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2138058" y="10373817"/>
            <a:ext cx="14198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FEATURES</a:t>
            </a:r>
            <a:r>
              <a:rPr dirty="0" sz="700" spc="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OPTIONS</a:t>
            </a:r>
            <a:r>
              <a:rPr dirty="0" sz="700" spc="260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25" b="1">
                <a:solidFill>
                  <a:srgbClr val="C7C8CA"/>
                </a:solidFill>
                <a:latin typeface="Trebuchet MS"/>
                <a:cs typeface="Trebuchet MS"/>
              </a:rPr>
              <a:t>46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3705453" y="10373817"/>
            <a:ext cx="855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MERCHANDISE</a:t>
            </a:r>
            <a:r>
              <a:rPr dirty="0" sz="700" spc="345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25" b="1">
                <a:solidFill>
                  <a:srgbClr val="C7C8CA"/>
                </a:solidFill>
                <a:latin typeface="Trebuchet MS"/>
                <a:cs typeface="Trebuchet MS"/>
              </a:rPr>
              <a:t>52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4709224" y="10373817"/>
            <a:ext cx="8356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SOCIAL</a:t>
            </a: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MEDIA</a:t>
            </a:r>
            <a:r>
              <a:rPr dirty="0" sz="700" spc="265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sz="700" spc="-25" b="1">
                <a:solidFill>
                  <a:srgbClr val="C7C8CA"/>
                </a:solidFill>
                <a:latin typeface="Trebuchet MS"/>
                <a:cs typeface="Trebuchet MS"/>
              </a:rPr>
              <a:t>54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5611532" y="10333177"/>
            <a:ext cx="4762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495" b="1">
                <a:solidFill>
                  <a:srgbClr val="C7C8CA"/>
                </a:solidFill>
                <a:latin typeface="Trebuchet MS"/>
                <a:cs typeface="Trebuchet MS"/>
              </a:rPr>
              <a:t>|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0020882" y="3111505"/>
            <a:ext cx="4961890" cy="2997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22225" indent="-5715">
              <a:lnSpc>
                <a:spcPct val="125000"/>
              </a:lnSpc>
              <a:spcBef>
                <a:spcPts val="100"/>
              </a:spcBef>
            </a:pP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IT HAS</a:t>
            </a:r>
            <a:r>
              <a:rPr dirty="0" sz="1200" spc="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EARNED</a:t>
            </a:r>
            <a:r>
              <a:rPr dirty="0" sz="1200" spc="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ITS</a:t>
            </a:r>
            <a:r>
              <a:rPr dirty="0" sz="1200" spc="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PLACE</a:t>
            </a:r>
            <a:r>
              <a:rPr dirty="0" sz="1200" spc="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dirty="0" sz="1200" spc="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ONE</a:t>
            </a:r>
            <a:r>
              <a:rPr dirty="0" sz="1200" spc="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200" spc="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FFFFF"/>
                </a:solidFill>
                <a:latin typeface="Trebuchet MS"/>
                <a:cs typeface="Trebuchet MS"/>
              </a:rPr>
              <a:t>AUTOMOTIVE’S</a:t>
            </a:r>
            <a:r>
              <a:rPr dirty="0" sz="1200" spc="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MOST</a:t>
            </a:r>
            <a:r>
              <a:rPr dirty="0" sz="1200" spc="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REVERED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NAMES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200" spc="-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MORE</a:t>
            </a:r>
            <a:r>
              <a:rPr dirty="0" sz="12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FFFFF"/>
                </a:solidFill>
                <a:latin typeface="Trebuchet MS"/>
                <a:cs typeface="Trebuchet MS"/>
              </a:rPr>
              <a:t>THAN</a:t>
            </a:r>
            <a:r>
              <a:rPr dirty="0" sz="1200" spc="-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dirty="0" sz="1200" spc="-85" b="1">
                <a:solidFill>
                  <a:srgbClr val="FFFFFF"/>
                </a:solidFill>
                <a:latin typeface="Trebuchet MS"/>
                <a:cs typeface="Trebuchet MS"/>
              </a:rPr>
              <a:t>CENTURY.</a:t>
            </a:r>
            <a:r>
              <a:rPr dirty="0" sz="1200" spc="-1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200" spc="-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 ROMEO</a:t>
            </a:r>
            <a:r>
              <a:rPr dirty="0" sz="12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FFFFF"/>
                </a:solidFill>
                <a:latin typeface="Trebuchet MS"/>
                <a:cs typeface="Trebuchet MS"/>
              </a:rPr>
              <a:t>TRADITION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 WAS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BORN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FROM</a:t>
            </a:r>
            <a:r>
              <a:rPr dirty="0" sz="1200" spc="-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FFFFF"/>
                </a:solidFill>
                <a:latin typeface="Trebuchet MS"/>
                <a:cs typeface="Trebuchet MS"/>
              </a:rPr>
              <a:t>INNOVATIVE</a:t>
            </a:r>
            <a:r>
              <a:rPr dirty="0" sz="1200" spc="-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FFFFF"/>
                </a:solidFill>
                <a:latin typeface="Trebuchet MS"/>
                <a:cs typeface="Trebuchet MS"/>
              </a:rPr>
              <a:t>TECHNOLOGY,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 RACE-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INSPIRED</a:t>
            </a:r>
            <a:r>
              <a:rPr dirty="0" sz="1200" spc="-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PERFORMANCE </a:t>
            </a:r>
            <a:r>
              <a:rPr dirty="0" sz="1200" spc="60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200" spc="1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75" b="1">
                <a:solidFill>
                  <a:srgbClr val="FFFFFF"/>
                </a:solidFill>
                <a:latin typeface="Trebuchet MS"/>
                <a:cs typeface="Trebuchet MS"/>
              </a:rPr>
              <a:t>SEDUCTIVE</a:t>
            </a:r>
            <a:r>
              <a:rPr dirty="0" sz="1200" spc="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ITALIAN</a:t>
            </a:r>
            <a:r>
              <a:rPr dirty="0" sz="1200" spc="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60" b="1">
                <a:solidFill>
                  <a:srgbClr val="FFFFFF"/>
                </a:solidFill>
                <a:latin typeface="Trebuchet MS"/>
                <a:cs typeface="Trebuchet MS"/>
              </a:rPr>
              <a:t>DESIGN.</a:t>
            </a:r>
            <a:r>
              <a:rPr dirty="0" sz="1200" spc="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60" b="1">
                <a:solidFill>
                  <a:srgbClr val="FFFFFF"/>
                </a:solidFill>
                <a:latin typeface="Trebuchet MS"/>
                <a:cs typeface="Trebuchet MS"/>
              </a:rPr>
              <a:t>FUELED</a:t>
            </a:r>
            <a:r>
              <a:rPr dirty="0" sz="1200" spc="1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75" b="1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sz="1200" spc="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55" b="1">
                <a:solidFill>
                  <a:srgbClr val="FFFFFF"/>
                </a:solidFill>
                <a:latin typeface="Trebuchet MS"/>
                <a:cs typeface="Trebuchet MS"/>
              </a:rPr>
              <a:t>PASSION,</a:t>
            </a:r>
            <a:r>
              <a:rPr dirty="0" sz="1200" spc="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70" b="1">
                <a:solidFill>
                  <a:srgbClr val="FFFFFF"/>
                </a:solidFill>
                <a:latin typeface="Trebuchet MS"/>
                <a:cs typeface="Trebuchet MS"/>
              </a:rPr>
              <a:t>DARING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INVENTION</a:t>
            </a:r>
            <a:r>
              <a:rPr dirty="0" sz="1200" spc="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200" spc="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PROVEN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TRACK</a:t>
            </a:r>
            <a:r>
              <a:rPr dirty="0" sz="1200" spc="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RECORDS,</a:t>
            </a:r>
            <a:r>
              <a:rPr dirty="0" sz="1200" spc="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200" spc="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200" spc="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CONTINUES </a:t>
            </a:r>
            <a:r>
              <a:rPr dirty="0" sz="1200" spc="20" b="1">
                <a:solidFill>
                  <a:srgbClr val="FFFFFF"/>
                </a:solidFill>
                <a:latin typeface="Trebuchet MS"/>
                <a:cs typeface="Trebuchet MS"/>
              </a:rPr>
              <a:t>ITS</a:t>
            </a:r>
            <a:r>
              <a:rPr dirty="0" sz="1200" spc="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20" b="1">
                <a:solidFill>
                  <a:srgbClr val="FFFFFF"/>
                </a:solidFill>
                <a:latin typeface="Trebuchet MS"/>
                <a:cs typeface="Trebuchet MS"/>
              </a:rPr>
              <a:t>EVOLUTIONARY</a:t>
            </a:r>
            <a:r>
              <a:rPr dirty="0" sz="1200" spc="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JOURNEY.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200">
              <a:latin typeface="Trebuchet MS"/>
              <a:cs typeface="Trebuchet MS"/>
            </a:endParaRPr>
          </a:p>
          <a:p>
            <a:pPr algn="ctr" marL="17145" marR="5080" indent="-24765">
              <a:lnSpc>
                <a:spcPct val="125000"/>
              </a:lnSpc>
            </a:pPr>
            <a:r>
              <a:rPr dirty="0" sz="1200" spc="-45" b="1">
                <a:solidFill>
                  <a:srgbClr val="FFFFFF"/>
                </a:solidFill>
                <a:latin typeface="Trebuchet MS"/>
                <a:cs typeface="Trebuchet MS"/>
              </a:rPr>
              <a:t>WHAT</a:t>
            </a:r>
            <a:r>
              <a:rPr dirty="0" sz="1200" spc="-1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TRULY</a:t>
            </a:r>
            <a:r>
              <a:rPr dirty="0" sz="12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55" b="1">
                <a:solidFill>
                  <a:srgbClr val="FFFFFF"/>
                </a:solidFill>
                <a:latin typeface="Trebuchet MS"/>
                <a:cs typeface="Trebuchet MS"/>
              </a:rPr>
              <a:t>SETS</a:t>
            </a:r>
            <a:r>
              <a:rPr dirty="0" sz="12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2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2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APART</a:t>
            </a:r>
            <a:r>
              <a:rPr dirty="0" sz="12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55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2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2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UNIQUE</a:t>
            </a:r>
            <a:r>
              <a:rPr dirty="0" sz="12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UNDERSTANDING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200" spc="4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HOW</a:t>
            </a:r>
            <a:r>
              <a:rPr dirty="0" sz="1200" spc="3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EMOTION</a:t>
            </a:r>
            <a:r>
              <a:rPr dirty="0" sz="1200" spc="4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DRIVES</a:t>
            </a:r>
            <a:r>
              <a:rPr dirty="0" sz="1200" spc="4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US.</a:t>
            </a:r>
            <a:r>
              <a:rPr dirty="0" sz="1200" spc="4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IT’S</a:t>
            </a:r>
            <a:r>
              <a:rPr dirty="0" sz="1200" spc="4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HOW</a:t>
            </a:r>
            <a:r>
              <a:rPr dirty="0" sz="1200" spc="3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OUR</a:t>
            </a:r>
            <a:r>
              <a:rPr dirty="0" sz="1200" spc="4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50" b="1">
                <a:solidFill>
                  <a:srgbClr val="FFFFFF"/>
                </a:solidFill>
                <a:latin typeface="Trebuchet MS"/>
                <a:cs typeface="Trebuchet MS"/>
              </a:rPr>
              <a:t>DESIGNERS</a:t>
            </a:r>
            <a:r>
              <a:rPr dirty="0" sz="1200" spc="4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ENGINEERS</a:t>
            </a:r>
            <a:r>
              <a:rPr dirty="0" sz="1200" spc="4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PRODUCE</a:t>
            </a:r>
            <a:r>
              <a:rPr dirty="0" sz="1200" spc="41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VEHICLES</a:t>
            </a:r>
            <a:r>
              <a:rPr dirty="0" sz="1200" spc="4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LIKE</a:t>
            </a:r>
            <a:r>
              <a:rPr dirty="0" sz="1200" spc="4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NOTHING</a:t>
            </a:r>
            <a:r>
              <a:rPr dirty="0" sz="1200" spc="434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YOU</a:t>
            </a:r>
            <a:r>
              <a:rPr dirty="0" sz="1200" spc="4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HAVE</a:t>
            </a:r>
            <a:r>
              <a:rPr dirty="0" sz="1200" spc="4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EVER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SEEN,</a:t>
            </a:r>
            <a:r>
              <a:rPr dirty="0" sz="1200" spc="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FFFFF"/>
                </a:solidFill>
                <a:latin typeface="Trebuchet MS"/>
                <a:cs typeface="Trebuchet MS"/>
              </a:rPr>
              <a:t>FELT</a:t>
            </a:r>
            <a:r>
              <a:rPr dirty="0" sz="1200" spc="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dirty="0" sz="1200" spc="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HEARD.</a:t>
            </a:r>
            <a:r>
              <a:rPr dirty="0" sz="1200" spc="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VEHICLES</a:t>
            </a:r>
            <a:r>
              <a:rPr dirty="0" sz="1200" spc="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FFFFF"/>
                </a:solidFill>
                <a:latin typeface="Trebuchet MS"/>
                <a:cs typeface="Trebuchet MS"/>
              </a:rPr>
              <a:t>THAT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 PROVIDE</a:t>
            </a:r>
            <a:r>
              <a:rPr dirty="0" sz="1200" spc="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A TRULY</a:t>
            </a:r>
            <a:r>
              <a:rPr dirty="0" sz="1200" spc="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PERSONAL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CONNECTION</a:t>
            </a:r>
            <a:r>
              <a:rPr dirty="0" sz="1200" spc="41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dirty="0" sz="1200" spc="4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200" spc="4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ROAD.</a:t>
            </a:r>
            <a:r>
              <a:rPr dirty="0" sz="1200" spc="4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1200" spc="4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200" spc="4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PURE</a:t>
            </a:r>
            <a:r>
              <a:rPr dirty="0" sz="1200" spc="4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DRIVER</a:t>
            </a:r>
            <a:r>
              <a:rPr dirty="0" sz="1200" spc="4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1200" spc="4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YOU,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BEHOLD</a:t>
            </a:r>
            <a:r>
              <a:rPr dirty="0" sz="12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dirty="0" sz="1200" spc="-25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4C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COUPE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FFFFF"/>
                </a:solidFill>
                <a:latin typeface="Trebuchet MS"/>
                <a:cs typeface="Trebuchet MS"/>
              </a:rPr>
              <a:t>4C</a:t>
            </a:r>
            <a:r>
              <a:rPr dirty="0" sz="1200" spc="-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Trebuchet MS"/>
                <a:cs typeface="Trebuchet MS"/>
              </a:rPr>
              <a:t>SPIDER.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229599" cy="10972799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2199690"/>
              <a:ext cx="6111240" cy="553085"/>
            </a:xfrm>
            <a:custGeom>
              <a:avLst/>
              <a:gdLst/>
              <a:ahLst/>
              <a:cxnLst/>
              <a:rect l="l" t="t" r="r" b="b"/>
              <a:pathLst>
                <a:path w="6111240" h="553085">
                  <a:moveTo>
                    <a:pt x="6111240" y="546468"/>
                  </a:moveTo>
                  <a:lnTo>
                    <a:pt x="0" y="546468"/>
                  </a:lnTo>
                  <a:lnTo>
                    <a:pt x="0" y="552818"/>
                  </a:lnTo>
                  <a:lnTo>
                    <a:pt x="6111240" y="552818"/>
                  </a:lnTo>
                  <a:lnTo>
                    <a:pt x="6111240" y="546468"/>
                  </a:lnTo>
                  <a:close/>
                </a:path>
                <a:path w="6111240" h="553085">
                  <a:moveTo>
                    <a:pt x="611124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6111240" y="6350"/>
                  </a:lnTo>
                  <a:lnTo>
                    <a:pt x="61112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2941965" y="2952242"/>
            <a:ext cx="3529329" cy="267208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algn="just" marL="30480" marR="19050" indent="-635">
              <a:lnSpc>
                <a:spcPct val="104200"/>
              </a:lnSpc>
              <a:spcBef>
                <a:spcPts val="4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Perhaps</a:t>
            </a:r>
            <a:r>
              <a:rPr dirty="0" sz="120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it’s</a:t>
            </a:r>
            <a:r>
              <a:rPr dirty="0" sz="120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dirty="0" sz="120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coincidence</a:t>
            </a:r>
            <a:r>
              <a:rPr dirty="0" sz="120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dirty="0" sz="120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Alfa</a:t>
            </a:r>
            <a:r>
              <a:rPr dirty="0" sz="120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Romeo</a:t>
            </a:r>
            <a:r>
              <a:rPr dirty="0" sz="120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dirty="0" sz="120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born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Milan,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Italy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5">
                <a:solidFill>
                  <a:srgbClr val="FFFFFF"/>
                </a:solidFill>
                <a:latin typeface="Calibri"/>
                <a:cs typeface="Calibri"/>
              </a:rPr>
              <a:t>—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fashion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capital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world.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It’s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place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understands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heart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must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say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even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most</a:t>
            </a:r>
            <a:r>
              <a:rPr dirty="0" sz="120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practical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 marL="26034" marR="5080" indent="-13970">
              <a:lnSpc>
                <a:spcPct val="125000"/>
              </a:lnSpc>
              <a:spcBef>
                <a:spcPts val="1400"/>
              </a:spcBef>
            </a:pP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4C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Coupe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4C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Spider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continue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dirty="0" sz="1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Romeo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tradition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performance-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oriented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lines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proportions.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Inspired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1967</a:t>
            </a:r>
            <a:r>
              <a:rPr dirty="0" sz="1000" spc="-1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Tipo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33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Stradale,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considered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FFFFFF"/>
                </a:solidFill>
                <a:latin typeface="Trebuchet MS"/>
                <a:cs typeface="Trebuchet MS"/>
              </a:rPr>
              <a:t>many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one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most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beautiful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cars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ever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made,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FFFFFF"/>
                </a:solidFill>
                <a:latin typeface="Trebuchet MS"/>
                <a:cs typeface="Trebuchet MS"/>
              </a:rPr>
              <a:t>4C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models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just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dirty="0" sz="1000" spc="-10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shapely,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offer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the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classic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V-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shaped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trilobe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“plunging </a:t>
            </a:r>
            <a:r>
              <a:rPr dirty="0" sz="1000" spc="-90" b="1">
                <a:solidFill>
                  <a:srgbClr val="FFFFFF"/>
                </a:solidFill>
                <a:latin typeface="Trebuchet MS"/>
                <a:cs typeface="Trebuchet MS"/>
              </a:rPr>
              <a:t>neckline”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front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grille.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Front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rear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overhangs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are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dramatically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short, and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dimensions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aerodynamically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and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dynamically </a:t>
            </a:r>
            <a:r>
              <a:rPr dirty="0" sz="1000" spc="-65" b="1">
                <a:solidFill>
                  <a:srgbClr val="FFFFFF"/>
                </a:solidFill>
                <a:latin typeface="Trebuchet MS"/>
                <a:cs typeface="Trebuchet MS"/>
              </a:rPr>
              <a:t>optimized.</a:t>
            </a:r>
            <a:r>
              <a:rPr dirty="0" sz="1000" spc="-1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famous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Romeo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FFFFFF"/>
                </a:solidFill>
                <a:latin typeface="Trebuchet MS"/>
                <a:cs typeface="Trebuchet MS"/>
              </a:rPr>
              <a:t>badge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confirms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 what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FFFFFF"/>
                </a:solidFill>
                <a:latin typeface="Trebuchet MS"/>
                <a:cs typeface="Trebuchet MS"/>
              </a:rPr>
              <a:t>all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these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visual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cues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FFFFFF"/>
                </a:solidFill>
                <a:latin typeface="Trebuchet MS"/>
                <a:cs typeface="Trebuchet MS"/>
              </a:rPr>
              <a:t>saying: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FFFFFF"/>
                </a:solidFill>
                <a:latin typeface="Trebuchet MS"/>
                <a:cs typeface="Trebuchet MS"/>
              </a:rPr>
              <a:t>this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FFFFFF"/>
                </a:solidFill>
                <a:latin typeface="Trebuchet MS"/>
                <a:cs typeface="Trebuchet MS"/>
              </a:rPr>
              <a:t>legitimate</a:t>
            </a:r>
            <a:r>
              <a:rPr dirty="0" sz="10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sports</a:t>
            </a:r>
            <a:r>
              <a:rPr dirty="0" sz="10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FFFFFF"/>
                </a:solidFill>
                <a:latin typeface="Trebuchet MS"/>
                <a:cs typeface="Trebuchet MS"/>
              </a:rPr>
              <a:t>car.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760399" y="2243521"/>
            <a:ext cx="337566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1">
                <a:solidFill>
                  <a:srgbClr val="FFFFFF"/>
                </a:solidFill>
                <a:latin typeface="Trebuchet MS"/>
                <a:cs typeface="Trebuchet MS"/>
              </a:rPr>
              <a:t>BUILT-</a:t>
            </a:r>
            <a:r>
              <a:rPr dirty="0" sz="2700" spc="-47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700" b="1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dirty="0" sz="2700" spc="1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700" spc="155" b="1">
                <a:solidFill>
                  <a:srgbClr val="FFFFFF"/>
                </a:solidFill>
                <a:latin typeface="Trebuchet MS"/>
                <a:cs typeface="Trebuchet MS"/>
              </a:rPr>
              <a:t>CHARISMA</a:t>
            </a:r>
            <a:endParaRPr sz="2700">
              <a:latin typeface="Trebuchet MS"/>
              <a:cs typeface="Trebuchet MS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8229600" y="0"/>
            <a:ext cx="8229600" cy="10972800"/>
            <a:chOff x="8229600" y="0"/>
            <a:chExt cx="8229600" cy="10972800"/>
          </a:xfrm>
        </p:grpSpPr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134316" y="268975"/>
            <a:ext cx="6701790" cy="1549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0" b="0">
                <a:latin typeface="Garamond"/>
                <a:cs typeface="Garamond"/>
              </a:rPr>
              <a:t>a</a:t>
            </a:r>
            <a:r>
              <a:rPr dirty="0" sz="10000" spc="-555" b="0">
                <a:latin typeface="Garamond"/>
                <a:cs typeface="Garamond"/>
              </a:rPr>
              <a:t> </a:t>
            </a:r>
            <a:r>
              <a:rPr dirty="0" sz="10000" spc="-880" b="0">
                <a:latin typeface="Garamond"/>
                <a:cs typeface="Garamond"/>
              </a:rPr>
              <a:t>culture</a:t>
            </a:r>
            <a:r>
              <a:rPr dirty="0" sz="10000" spc="-500" b="0">
                <a:latin typeface="Garamond"/>
                <a:cs typeface="Garamond"/>
              </a:rPr>
              <a:t> </a:t>
            </a:r>
            <a:r>
              <a:rPr dirty="0" sz="10000" spc="-1375" b="0">
                <a:latin typeface="Garamond"/>
                <a:cs typeface="Garamond"/>
              </a:rPr>
              <a:t>of</a:t>
            </a:r>
            <a:r>
              <a:rPr dirty="0" sz="10000" spc="-500" b="0">
                <a:latin typeface="Garamond"/>
                <a:cs typeface="Garamond"/>
              </a:rPr>
              <a:t> </a:t>
            </a:r>
            <a:r>
              <a:rPr dirty="0" sz="10000" spc="-135" b="0">
                <a:latin typeface="Garamond"/>
                <a:cs typeface="Garamond"/>
              </a:rPr>
              <a:t>style</a:t>
            </a:r>
            <a:endParaRPr sz="10000">
              <a:latin typeface="Garamond"/>
              <a:cs typeface="Garamond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45429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38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33198" y="10380840"/>
            <a:ext cx="438784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STYLING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587783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39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64592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0348951" y="1042669"/>
              <a:ext cx="6110605" cy="824865"/>
            </a:xfrm>
            <a:custGeom>
              <a:avLst/>
              <a:gdLst/>
              <a:ahLst/>
              <a:cxnLst/>
              <a:rect l="l" t="t" r="r" b="b"/>
              <a:pathLst>
                <a:path w="6110605" h="824864">
                  <a:moveTo>
                    <a:pt x="611023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6110236" y="6350"/>
                  </a:lnTo>
                  <a:lnTo>
                    <a:pt x="6110236" y="0"/>
                  </a:lnTo>
                  <a:close/>
                </a:path>
                <a:path w="6110605" h="824864">
                  <a:moveTo>
                    <a:pt x="6110249" y="818261"/>
                  </a:moveTo>
                  <a:lnTo>
                    <a:pt x="1255229" y="818261"/>
                  </a:lnTo>
                  <a:lnTo>
                    <a:pt x="1255229" y="824611"/>
                  </a:lnTo>
                  <a:lnTo>
                    <a:pt x="6110249" y="824611"/>
                  </a:lnTo>
                  <a:lnTo>
                    <a:pt x="6110249" y="8182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10368546"/>
              <a:ext cx="16459200" cy="147320"/>
            </a:xfrm>
            <a:custGeom>
              <a:avLst/>
              <a:gdLst/>
              <a:ahLst/>
              <a:cxnLst/>
              <a:rect l="l" t="t" r="r" b="b"/>
              <a:pathLst>
                <a:path w="16459200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  <a:path w="16459200" h="147320">
                  <a:moveTo>
                    <a:pt x="16459200" y="0"/>
                  </a:moveTo>
                  <a:lnTo>
                    <a:pt x="15855696" y="0"/>
                  </a:lnTo>
                  <a:lnTo>
                    <a:pt x="15855696" y="147053"/>
                  </a:lnTo>
                  <a:lnTo>
                    <a:pt x="16459200" y="147053"/>
                  </a:lnTo>
                  <a:lnTo>
                    <a:pt x="1645920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0901" rIns="0" bIns="0" rtlCol="0" vert="horz">
            <a:spAutoFit/>
          </a:bodyPr>
          <a:lstStyle/>
          <a:p>
            <a:pPr marL="10550525" marR="5080" indent="-1256030">
              <a:lnSpc>
                <a:spcPts val="2800"/>
              </a:lnSpc>
              <a:spcBef>
                <a:spcPts val="660"/>
              </a:spcBef>
              <a:tabLst>
                <a:tab pos="11209020" algn="l"/>
                <a:tab pos="12403455" algn="l"/>
                <a:tab pos="13433425" algn="l"/>
              </a:tabLst>
            </a:pPr>
            <a:r>
              <a:rPr dirty="0" spc="395"/>
              <a:t>CROSSING</a:t>
            </a:r>
            <a:r>
              <a:rPr dirty="0" spc="420"/>
              <a:t> </a:t>
            </a:r>
            <a:r>
              <a:rPr dirty="0" spc="185"/>
              <a:t>THE</a:t>
            </a:r>
            <a:r>
              <a:rPr dirty="0"/>
              <a:t>	</a:t>
            </a:r>
            <a:r>
              <a:rPr dirty="0" spc="370"/>
              <a:t>BOUNDARIES </a:t>
            </a:r>
            <a:r>
              <a:rPr dirty="0" spc="90"/>
              <a:t>OF</a:t>
            </a:r>
            <a:r>
              <a:rPr dirty="0"/>
              <a:t>	</a:t>
            </a:r>
            <a:r>
              <a:rPr dirty="0" spc="350"/>
              <a:t>EXPEC</a:t>
            </a:r>
            <a:r>
              <a:rPr dirty="0" spc="-470"/>
              <a:t> </a:t>
            </a:r>
            <a:r>
              <a:rPr dirty="0" spc="220"/>
              <a:t>TED</a:t>
            </a:r>
            <a:r>
              <a:rPr dirty="0"/>
              <a:t>	</a:t>
            </a:r>
            <a:r>
              <a:rPr dirty="0" spc="325"/>
              <a:t>HUES </a:t>
            </a:r>
          </a:p>
        </p:txBody>
      </p:sp>
      <p:sp>
        <p:nvSpPr>
          <p:cNvPr id="11" name="object 11" descr=""/>
          <p:cNvSpPr txBox="1"/>
          <p:nvPr/>
        </p:nvSpPr>
        <p:spPr>
          <a:xfrm>
            <a:off x="444652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34377" y="10380840"/>
            <a:ext cx="790575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COLOR</a:t>
            </a:r>
            <a:r>
              <a:rPr dirty="0" sz="700" spc="2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35" b="1">
                <a:solidFill>
                  <a:srgbClr val="C7C8CA"/>
                </a:solidFill>
                <a:latin typeface="Trebuchet MS"/>
                <a:cs typeface="Trebuchet MS"/>
              </a:rPr>
              <a:t>PALETTE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5885515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41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1274068" y="5455259"/>
            <a:ext cx="1400810" cy="569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FFFFFF"/>
                </a:solidFill>
                <a:latin typeface="Trebuchet MS"/>
                <a:cs typeface="Trebuchet MS"/>
              </a:rPr>
              <a:t>Basalt</a:t>
            </a:r>
            <a:r>
              <a:rPr dirty="0" sz="9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900" spc="-20" b="1">
                <a:solidFill>
                  <a:srgbClr val="FFFFFF"/>
                </a:solidFill>
                <a:latin typeface="Trebuchet MS"/>
                <a:cs typeface="Trebuchet MS"/>
              </a:rPr>
              <a:t>Gray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</a:pPr>
            <a:r>
              <a:rPr dirty="0" sz="900" spc="-10" b="1">
                <a:solidFill>
                  <a:srgbClr val="FFFFFF"/>
                </a:solidFill>
                <a:latin typeface="Trebuchet MS"/>
                <a:cs typeface="Trebuchet MS"/>
              </a:rPr>
              <a:t>Black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447564" y="4900104"/>
            <a:ext cx="3117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 b="1">
                <a:solidFill>
                  <a:srgbClr val="58595B"/>
                </a:solidFill>
                <a:latin typeface="Trebuchet MS"/>
                <a:cs typeface="Trebuchet MS"/>
              </a:rPr>
              <a:t>White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044118" y="6390004"/>
            <a:ext cx="2859405" cy="937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5" b="1">
                <a:solidFill>
                  <a:srgbClr val="58595B"/>
                </a:solidFill>
                <a:latin typeface="Trebuchet MS"/>
                <a:cs typeface="Trebuchet MS"/>
              </a:rPr>
              <a:t>Giallo</a:t>
            </a:r>
            <a:r>
              <a:rPr dirty="0" sz="900" spc="-65" b="1">
                <a:solidFill>
                  <a:srgbClr val="58595B"/>
                </a:solidFill>
                <a:latin typeface="Trebuchet MS"/>
                <a:cs typeface="Trebuchet MS"/>
              </a:rPr>
              <a:t> </a:t>
            </a:r>
            <a:r>
              <a:rPr dirty="0" sz="900" spc="-10" b="1">
                <a:solidFill>
                  <a:srgbClr val="58595B"/>
                </a:solidFill>
                <a:latin typeface="Trebuchet MS"/>
                <a:cs typeface="Trebuchet MS"/>
              </a:rPr>
              <a:t>Prototipo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Trebuchet MS"/>
              <a:cs typeface="Trebuchet MS"/>
            </a:endParaRPr>
          </a:p>
          <a:p>
            <a:pPr marL="906144">
              <a:lnSpc>
                <a:spcPct val="100000"/>
              </a:lnSpc>
            </a:pPr>
            <a:r>
              <a:rPr dirty="0" sz="900" spc="-10" b="1">
                <a:solidFill>
                  <a:srgbClr val="FFFFFF"/>
                </a:solidFill>
                <a:latin typeface="Trebuchet MS"/>
                <a:cs typeface="Trebuchet MS"/>
              </a:rPr>
              <a:t>Rosso</a:t>
            </a:r>
            <a:r>
              <a:rPr dirty="0" sz="9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rebuchet MS"/>
                <a:cs typeface="Trebuchet MS"/>
              </a:rPr>
              <a:t>Competizione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90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900" spc="-45" b="1">
                <a:solidFill>
                  <a:srgbClr val="58595B"/>
                </a:solidFill>
                <a:latin typeface="Trebuchet MS"/>
                <a:cs typeface="Trebuchet MS"/>
              </a:rPr>
              <a:t>Madreperla</a:t>
            </a:r>
            <a:r>
              <a:rPr dirty="0" sz="900" spc="-50" b="1">
                <a:solidFill>
                  <a:srgbClr val="58595B"/>
                </a:solidFill>
                <a:latin typeface="Trebuchet MS"/>
                <a:cs typeface="Trebuchet MS"/>
              </a:rPr>
              <a:t> </a:t>
            </a:r>
            <a:r>
              <a:rPr dirty="0" sz="900" spc="-10" b="1">
                <a:solidFill>
                  <a:srgbClr val="58595B"/>
                </a:solidFill>
                <a:latin typeface="Trebuchet MS"/>
                <a:cs typeface="Trebuchet MS"/>
              </a:rPr>
              <a:t>White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406749" y="4344606"/>
            <a:ext cx="54102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solidFill>
                  <a:srgbClr val="FFFFFF"/>
                </a:solidFill>
                <a:latin typeface="Trebuchet MS"/>
                <a:cs typeface="Trebuchet MS"/>
              </a:rPr>
              <a:t>Rosso</a:t>
            </a:r>
            <a:r>
              <a:rPr dirty="0" sz="900" spc="-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900" spc="-20" b="1">
                <a:solidFill>
                  <a:srgbClr val="FFFFFF"/>
                </a:solidFill>
                <a:latin typeface="Trebuchet MS"/>
                <a:cs typeface="Trebuchet MS"/>
              </a:rPr>
              <a:t>Alfa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420624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3720236"/>
              <a:ext cx="8229600" cy="491490"/>
            </a:xfrm>
            <a:custGeom>
              <a:avLst/>
              <a:gdLst/>
              <a:ahLst/>
              <a:cxnLst/>
              <a:rect l="l" t="t" r="r" b="b"/>
              <a:pathLst>
                <a:path w="8229600" h="491489">
                  <a:moveTo>
                    <a:pt x="0" y="0"/>
                  </a:moveTo>
                  <a:lnTo>
                    <a:pt x="0" y="491083"/>
                  </a:lnTo>
                  <a:lnTo>
                    <a:pt x="8229600" y="491083"/>
                  </a:lnTo>
                  <a:lnTo>
                    <a:pt x="8229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3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3720223"/>
              <a:ext cx="8229600" cy="486409"/>
            </a:xfrm>
            <a:custGeom>
              <a:avLst/>
              <a:gdLst/>
              <a:ahLst/>
              <a:cxnLst/>
              <a:rect l="l" t="t" r="r" b="b"/>
              <a:pathLst>
                <a:path w="8229600" h="486410">
                  <a:moveTo>
                    <a:pt x="8229600" y="479679"/>
                  </a:moveTo>
                  <a:lnTo>
                    <a:pt x="0" y="479679"/>
                  </a:lnTo>
                  <a:lnTo>
                    <a:pt x="0" y="486029"/>
                  </a:lnTo>
                  <a:lnTo>
                    <a:pt x="8229600" y="486029"/>
                  </a:lnTo>
                  <a:lnTo>
                    <a:pt x="8229600" y="479679"/>
                  </a:lnTo>
                  <a:close/>
                </a:path>
                <a:path w="8229600" h="486410">
                  <a:moveTo>
                    <a:pt x="822960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8229600" y="635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07773" y="6433172"/>
              <a:ext cx="812293" cy="130154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9121" y="4520958"/>
              <a:ext cx="711314" cy="130258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50881" y="6440728"/>
              <a:ext cx="777760" cy="129653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04584" y="4522444"/>
              <a:ext cx="812295" cy="1301543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92448" y="4524946"/>
              <a:ext cx="711301" cy="130260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88641" y="6440728"/>
              <a:ext cx="777760" cy="1296535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0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algn="r" marR="31750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42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34644" y="10373817"/>
            <a:ext cx="918844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INTERIOR</a:t>
            </a:r>
            <a:r>
              <a:rPr dirty="0" sz="700" spc="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45" b="1">
                <a:solidFill>
                  <a:srgbClr val="C7C8CA"/>
                </a:solidFill>
                <a:latin typeface="Trebuchet MS"/>
                <a:cs typeface="Trebuchet MS"/>
              </a:rPr>
              <a:t>OPTIONS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702212" y="3828751"/>
            <a:ext cx="484441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75">
                <a:solidFill>
                  <a:srgbClr val="FFFFFF"/>
                </a:solidFill>
                <a:latin typeface="Calibri"/>
                <a:cs typeface="Calibri"/>
              </a:rPr>
              <a:t>4C</a:t>
            </a:r>
            <a:r>
              <a:rPr dirty="0" sz="1500" spc="2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215">
                <a:solidFill>
                  <a:srgbClr val="FFFFFF"/>
                </a:solidFill>
                <a:latin typeface="Calibri"/>
                <a:cs typeface="Calibri"/>
              </a:rPr>
              <a:t>SPIDER</a:t>
            </a:r>
            <a:r>
              <a:rPr dirty="0" sz="1500" spc="2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225">
                <a:solidFill>
                  <a:srgbClr val="FFFFFF"/>
                </a:solidFill>
                <a:latin typeface="Calibri"/>
                <a:cs typeface="Calibri"/>
              </a:rPr>
              <a:t>INTERIOR/EXTERIOR</a:t>
            </a:r>
            <a:r>
              <a:rPr dirty="0" sz="1500" spc="2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180">
                <a:solidFill>
                  <a:srgbClr val="FFFFFF"/>
                </a:solidFill>
                <a:latin typeface="Calibri"/>
                <a:cs typeface="Calibri"/>
              </a:rPr>
              <a:t>COMBINATIONS 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826236" y="5900691"/>
            <a:ext cx="1184910" cy="335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ts val="819"/>
              </a:lnSpc>
              <a:spcBef>
                <a:spcPts val="100"/>
              </a:spcBef>
            </a:pPr>
            <a:r>
              <a:rPr dirty="0" sz="700" spc="-50">
                <a:solidFill>
                  <a:srgbClr val="C7C8CA"/>
                </a:solidFill>
                <a:latin typeface="Calibri"/>
                <a:cs typeface="Calibri"/>
              </a:rPr>
              <a:t>C</a:t>
            </a:r>
            <a:endParaRPr sz="700">
              <a:latin typeface="Calibri"/>
              <a:cs typeface="Calibri"/>
            </a:endParaRPr>
          </a:p>
          <a:p>
            <a:pPr algn="ctr" marL="12700" marR="5080">
              <a:lnSpc>
                <a:spcPts val="800"/>
              </a:lnSpc>
              <a:spcBef>
                <a:spcPts val="40"/>
              </a:spcBef>
            </a:pP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Black/Tobacco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trim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5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Dark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Brown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accent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" b="1">
                <a:solidFill>
                  <a:srgbClr val="C7C8CA"/>
                </a:solidFill>
                <a:latin typeface="Trebuchet MS"/>
                <a:cs typeface="Trebuchet MS"/>
              </a:rPr>
              <a:t>stitching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396599" y="5900691"/>
            <a:ext cx="932815" cy="335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ts val="819"/>
              </a:lnSpc>
              <a:spcBef>
                <a:spcPts val="100"/>
              </a:spcBef>
            </a:pPr>
            <a:r>
              <a:rPr dirty="0" sz="700" spc="-50">
                <a:solidFill>
                  <a:srgbClr val="C7C8CA"/>
                </a:solidFill>
                <a:latin typeface="Calibri"/>
                <a:cs typeface="Calibri"/>
              </a:rPr>
              <a:t>A</a:t>
            </a:r>
            <a:endParaRPr sz="700">
              <a:latin typeface="Calibri"/>
              <a:cs typeface="Calibri"/>
            </a:endParaRPr>
          </a:p>
          <a:p>
            <a:pPr marL="12700" marR="5080" indent="132080">
              <a:lnSpc>
                <a:spcPts val="800"/>
              </a:lnSpc>
              <a:spcBef>
                <a:spcPts val="40"/>
              </a:spcBef>
            </a:pP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Black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20" b="1">
                <a:solidFill>
                  <a:srgbClr val="C7C8CA"/>
                </a:solidFill>
                <a:latin typeface="Trebuchet MS"/>
                <a:cs typeface="Trebuchet MS"/>
              </a:rPr>
              <a:t>trim</a:t>
            </a:r>
            <a:r>
              <a:rPr dirty="0" sz="700" spc="5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Red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accent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stitching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621374" y="5900691"/>
            <a:ext cx="1038860" cy="335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ts val="819"/>
              </a:lnSpc>
              <a:spcBef>
                <a:spcPts val="100"/>
              </a:spcBef>
            </a:pPr>
            <a:r>
              <a:rPr dirty="0" sz="700" spc="-50">
                <a:solidFill>
                  <a:srgbClr val="C7C8CA"/>
                </a:solidFill>
                <a:latin typeface="Calibri"/>
                <a:cs typeface="Calibri"/>
              </a:rPr>
              <a:t>B</a:t>
            </a:r>
            <a:endParaRPr sz="700">
              <a:latin typeface="Calibri"/>
              <a:cs typeface="Calibri"/>
            </a:endParaRPr>
          </a:p>
          <a:p>
            <a:pPr algn="ctr">
              <a:lnSpc>
                <a:spcPts val="800"/>
              </a:lnSpc>
            </a:pP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Black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20" b="1">
                <a:solidFill>
                  <a:srgbClr val="C7C8CA"/>
                </a:solidFill>
                <a:latin typeface="Trebuchet MS"/>
                <a:cs typeface="Trebuchet MS"/>
              </a:rPr>
              <a:t>trim</a:t>
            </a:r>
            <a:endParaRPr sz="700">
              <a:latin typeface="Trebuchet MS"/>
              <a:cs typeface="Trebuchet MS"/>
            </a:endParaRPr>
          </a:p>
          <a:p>
            <a:pPr algn="ctr">
              <a:lnSpc>
                <a:spcPts val="819"/>
              </a:lnSpc>
            </a:pP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Yellow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accent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" b="1">
                <a:solidFill>
                  <a:srgbClr val="C7C8CA"/>
                </a:solidFill>
                <a:latin typeface="Trebuchet MS"/>
                <a:cs typeface="Trebuchet MS"/>
              </a:rPr>
              <a:t>stitching</a:t>
            </a:r>
            <a:endParaRPr sz="700">
              <a:latin typeface="Trebuchet MS"/>
              <a:cs typeface="Trebuchet MS"/>
            </a:endParaRPr>
          </a:p>
        </p:txBody>
      </p:sp>
      <p:graphicFrame>
        <p:nvGraphicFramePr>
          <p:cNvPr id="18" name="object 18" descr=""/>
          <p:cNvGraphicFramePr>
            <a:graphicFrameLocks noGrp="1"/>
          </p:cNvGraphicFramePr>
          <p:nvPr/>
        </p:nvGraphicFramePr>
        <p:xfrm>
          <a:off x="1703298" y="8343902"/>
          <a:ext cx="4679950" cy="1583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6615"/>
                <a:gridCol w="624204"/>
                <a:gridCol w="619759"/>
                <a:gridCol w="619760"/>
                <a:gridCol w="624839"/>
                <a:gridCol w="625475"/>
                <a:gridCol w="621664"/>
              </a:tblGrid>
              <a:tr h="156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lnT w="1270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819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D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F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7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PAINT</a:t>
                      </a:r>
                      <a:r>
                        <a:rPr dirty="0" sz="700" spc="1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COLOR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41935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668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8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White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41935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Rosso</a:t>
                      </a:r>
                      <a:r>
                        <a:rPr dirty="0" sz="8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Alfa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41935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Giallo </a:t>
                      </a:r>
                      <a:r>
                        <a:rPr dirty="0" sz="8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Prototipo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49554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METALLIC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Basalt</a:t>
                      </a:r>
                      <a:r>
                        <a:rPr dirty="0" sz="8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Gray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41935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7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TRI-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COAT</a:t>
                      </a:r>
                      <a:r>
                        <a:rPr dirty="0" sz="700" spc="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PAINT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Madreperla</a:t>
                      </a:r>
                      <a:r>
                        <a:rPr dirty="0" sz="8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White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41935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Rosso</a:t>
                      </a:r>
                      <a:r>
                        <a:rPr dirty="0" sz="8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Competizione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41935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</a:tbl>
          </a:graphicData>
        </a:graphic>
      </p:graphicFrame>
      <p:sp>
        <p:nvSpPr>
          <p:cNvPr id="19" name="object 19" descr=""/>
          <p:cNvSpPr txBox="1"/>
          <p:nvPr/>
        </p:nvSpPr>
        <p:spPr>
          <a:xfrm>
            <a:off x="3217619" y="9936972"/>
            <a:ext cx="437515" cy="1651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baseline="4273" sz="975" spc="-44" b="1">
                <a:solidFill>
                  <a:srgbClr val="C7C8CA"/>
                </a:solidFill>
                <a:latin typeface="Trebuchet MS"/>
                <a:cs typeface="Trebuchet MS"/>
              </a:rPr>
              <a:t>Standard</a:t>
            </a:r>
            <a:r>
              <a:rPr dirty="0" baseline="4273" sz="975" spc="22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900" spc="-50" b="1">
                <a:solidFill>
                  <a:srgbClr val="C7C8CA"/>
                </a:solidFill>
                <a:latin typeface="Franklin Gothic Demi"/>
                <a:cs typeface="Franklin Gothic Demi"/>
              </a:rPr>
              <a:t>•</a:t>
            </a:r>
            <a:endParaRPr sz="900">
              <a:latin typeface="Franklin Gothic Demi"/>
              <a:cs typeface="Franklin Gothic Dem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696787" y="9884718"/>
            <a:ext cx="476884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sz="650" spc="-40" b="1">
                <a:solidFill>
                  <a:srgbClr val="C7C8CA"/>
                </a:solidFill>
                <a:latin typeface="Trebuchet MS"/>
                <a:cs typeface="Trebuchet MS"/>
              </a:rPr>
              <a:t>Optional</a:t>
            </a:r>
            <a:r>
              <a:rPr dirty="0" sz="65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baseline="-20000" sz="1875" spc="-75">
                <a:solidFill>
                  <a:srgbClr val="C7C8CA"/>
                </a:solidFill>
                <a:latin typeface="Franklin Gothic Book"/>
                <a:cs typeface="Franklin Gothic Book"/>
              </a:rPr>
              <a:t>°</a:t>
            </a:r>
            <a:endParaRPr baseline="-20000" sz="1875">
              <a:latin typeface="Franklin Gothic Book"/>
              <a:cs typeface="Franklin Gothic Book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215474" y="9890523"/>
            <a:ext cx="596265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baseline="4273" sz="975" spc="-30" b="1">
                <a:solidFill>
                  <a:srgbClr val="C7C8CA"/>
                </a:solidFill>
                <a:latin typeface="Trebuchet MS"/>
                <a:cs typeface="Trebuchet MS"/>
              </a:rPr>
              <a:t>Not</a:t>
            </a:r>
            <a:r>
              <a:rPr dirty="0" baseline="4273" sz="975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baseline="4273" sz="975" spc="-52" b="1">
                <a:solidFill>
                  <a:srgbClr val="C7C8CA"/>
                </a:solidFill>
                <a:latin typeface="Trebuchet MS"/>
                <a:cs typeface="Trebuchet MS"/>
              </a:rPr>
              <a:t>available</a:t>
            </a:r>
            <a:r>
              <a:rPr dirty="0" baseline="4273" sz="975" spc="7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250" spc="-50">
                <a:solidFill>
                  <a:srgbClr val="C7C8CA"/>
                </a:solidFill>
                <a:latin typeface="Franklin Gothic Book"/>
                <a:cs typeface="Franklin Gothic Book"/>
              </a:rPr>
              <a:t>–</a:t>
            </a:r>
            <a:endParaRPr sz="1250">
              <a:latin typeface="Franklin Gothic Book"/>
              <a:cs typeface="Franklin Gothic Book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8229600" y="0"/>
            <a:ext cx="8229600" cy="10972800"/>
            <a:chOff x="8229600" y="0"/>
            <a:chExt cx="8229600" cy="10972800"/>
          </a:xfrm>
        </p:grpSpPr>
        <p:sp>
          <p:nvSpPr>
            <p:cNvPr id="23" name="object 23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29600" y="0"/>
              <a:ext cx="8229600" cy="4206240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8229600" y="3720236"/>
              <a:ext cx="8229600" cy="491490"/>
            </a:xfrm>
            <a:custGeom>
              <a:avLst/>
              <a:gdLst/>
              <a:ahLst/>
              <a:cxnLst/>
              <a:rect l="l" t="t" r="r" b="b"/>
              <a:pathLst>
                <a:path w="8229600" h="491489">
                  <a:moveTo>
                    <a:pt x="0" y="0"/>
                  </a:moveTo>
                  <a:lnTo>
                    <a:pt x="0" y="491083"/>
                  </a:lnTo>
                  <a:lnTo>
                    <a:pt x="8229600" y="491083"/>
                  </a:lnTo>
                  <a:lnTo>
                    <a:pt x="8229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3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8229600" y="3720223"/>
              <a:ext cx="8229600" cy="486409"/>
            </a:xfrm>
            <a:custGeom>
              <a:avLst/>
              <a:gdLst/>
              <a:ahLst/>
              <a:cxnLst/>
              <a:rect l="l" t="t" r="r" b="b"/>
              <a:pathLst>
                <a:path w="8229600" h="486410">
                  <a:moveTo>
                    <a:pt x="8229600" y="479679"/>
                  </a:moveTo>
                  <a:lnTo>
                    <a:pt x="0" y="479679"/>
                  </a:lnTo>
                  <a:lnTo>
                    <a:pt x="0" y="486029"/>
                  </a:lnTo>
                  <a:lnTo>
                    <a:pt x="8229600" y="486029"/>
                  </a:lnTo>
                  <a:lnTo>
                    <a:pt x="8229600" y="479679"/>
                  </a:lnTo>
                  <a:close/>
                </a:path>
                <a:path w="8229600" h="486410">
                  <a:moveTo>
                    <a:pt x="822960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8229600" y="635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34945" y="4527181"/>
              <a:ext cx="758611" cy="1280223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102591" y="4526458"/>
              <a:ext cx="710692" cy="1295400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395032" y="4526458"/>
              <a:ext cx="710704" cy="1295400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994958" y="6438201"/>
              <a:ext cx="809264" cy="1297001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711887" y="6464071"/>
              <a:ext cx="799615" cy="1281229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126611" y="6459178"/>
              <a:ext cx="776312" cy="1282700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389029" y="6462234"/>
              <a:ext cx="776312" cy="1282700"/>
            </a:xfrm>
            <a:prstGeom prst="rect">
              <a:avLst/>
            </a:prstGeom>
          </p:spPr>
        </p:pic>
      </p:grpSp>
      <p:sp>
        <p:nvSpPr>
          <p:cNvPr id="34" name="object 34" descr=""/>
          <p:cNvSpPr txBox="1"/>
          <p:nvPr/>
        </p:nvSpPr>
        <p:spPr>
          <a:xfrm>
            <a:off x="15855695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marL="35560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43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9961243" y="3828753"/>
            <a:ext cx="478599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75">
                <a:solidFill>
                  <a:srgbClr val="FFFFFF"/>
                </a:solidFill>
                <a:latin typeface="Calibri"/>
                <a:cs typeface="Calibri"/>
              </a:rPr>
              <a:t>4C</a:t>
            </a:r>
            <a:r>
              <a:rPr dirty="0" sz="1500" spc="2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175">
                <a:solidFill>
                  <a:srgbClr val="FFFFFF"/>
                </a:solidFill>
                <a:latin typeface="Calibri"/>
                <a:cs typeface="Calibri"/>
              </a:rPr>
              <a:t>COUPE</a:t>
            </a:r>
            <a:r>
              <a:rPr dirty="0" sz="1500" spc="2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225">
                <a:solidFill>
                  <a:srgbClr val="FFFFFF"/>
                </a:solidFill>
                <a:latin typeface="Calibri"/>
                <a:cs typeface="Calibri"/>
              </a:rPr>
              <a:t>INTERIOR/EXTERIOR</a:t>
            </a:r>
            <a:r>
              <a:rPr dirty="0" sz="1500" spc="2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180">
                <a:solidFill>
                  <a:srgbClr val="FFFFFF"/>
                </a:solidFill>
                <a:latin typeface="Calibri"/>
                <a:cs typeface="Calibri"/>
              </a:rPr>
              <a:t>COMBINATIONS 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0729803" y="5900623"/>
            <a:ext cx="760730" cy="335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ts val="819"/>
              </a:lnSpc>
              <a:spcBef>
                <a:spcPts val="100"/>
              </a:spcBef>
            </a:pPr>
            <a:r>
              <a:rPr dirty="0" sz="700" spc="-50">
                <a:solidFill>
                  <a:srgbClr val="C7C8CA"/>
                </a:solidFill>
                <a:latin typeface="Calibri"/>
                <a:cs typeface="Calibri"/>
              </a:rPr>
              <a:t>G</a:t>
            </a:r>
            <a:endParaRPr sz="700">
              <a:latin typeface="Calibri"/>
              <a:cs typeface="Calibri"/>
            </a:endParaRPr>
          </a:p>
          <a:p>
            <a:pPr algn="ctr" marL="12700" marR="5080" indent="-635">
              <a:lnSpc>
                <a:spcPts val="800"/>
              </a:lnSpc>
              <a:spcBef>
                <a:spcPts val="40"/>
              </a:spcBef>
            </a:pP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Black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fabric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2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5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Red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accent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stitching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12024453" y="5900623"/>
            <a:ext cx="840105" cy="335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ts val="819"/>
              </a:lnSpc>
              <a:spcBef>
                <a:spcPts val="100"/>
              </a:spcBef>
            </a:pPr>
            <a:r>
              <a:rPr dirty="0" sz="700" spc="-50">
                <a:solidFill>
                  <a:srgbClr val="C7C8CA"/>
                </a:solidFill>
                <a:latin typeface="Calibri"/>
                <a:cs typeface="Calibri"/>
              </a:rPr>
              <a:t>H</a:t>
            </a:r>
            <a:endParaRPr sz="700">
              <a:latin typeface="Calibri"/>
              <a:cs typeface="Calibri"/>
            </a:endParaRPr>
          </a:p>
          <a:p>
            <a:pPr algn="ctr" marL="12700" marR="5080">
              <a:lnSpc>
                <a:spcPts val="800"/>
              </a:lnSpc>
              <a:spcBef>
                <a:spcPts val="40"/>
              </a:spcBef>
            </a:pP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Black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trim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5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Red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accent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" b="1">
                <a:solidFill>
                  <a:srgbClr val="C7C8CA"/>
                </a:solidFill>
                <a:latin typeface="Trebuchet MS"/>
                <a:cs typeface="Trebuchet MS"/>
              </a:rPr>
              <a:t>stitching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13311015" y="5900623"/>
            <a:ext cx="854710" cy="335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ts val="819"/>
              </a:lnSpc>
              <a:spcBef>
                <a:spcPts val="100"/>
              </a:spcBef>
            </a:pPr>
            <a:r>
              <a:rPr dirty="0" sz="700" spc="-50">
                <a:solidFill>
                  <a:srgbClr val="C7C8CA"/>
                </a:solidFill>
                <a:latin typeface="Calibri"/>
                <a:cs typeface="Calibri"/>
              </a:rPr>
              <a:t>I</a:t>
            </a:r>
            <a:endParaRPr sz="700">
              <a:latin typeface="Calibri"/>
              <a:cs typeface="Calibri"/>
            </a:endParaRPr>
          </a:p>
          <a:p>
            <a:pPr algn="ctr" marL="12700" marR="5080" indent="-635">
              <a:lnSpc>
                <a:spcPts val="800"/>
              </a:lnSpc>
              <a:spcBef>
                <a:spcPts val="40"/>
              </a:spcBef>
            </a:pP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Black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trim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2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5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Yellow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accent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stitching</a:t>
            </a:r>
            <a:endParaRPr sz="700">
              <a:latin typeface="Trebuchet MS"/>
              <a:cs typeface="Trebuchet MS"/>
            </a:endParaRPr>
          </a:p>
        </p:txBody>
      </p:sp>
      <p:graphicFrame>
        <p:nvGraphicFramePr>
          <p:cNvPr id="39" name="object 39" descr=""/>
          <p:cNvGraphicFramePr>
            <a:graphicFrameLocks noGrp="1"/>
          </p:cNvGraphicFramePr>
          <p:nvPr/>
        </p:nvGraphicFramePr>
        <p:xfrm>
          <a:off x="2321542" y="7834609"/>
          <a:ext cx="12578715" cy="318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0465"/>
                <a:gridCol w="1292224"/>
                <a:gridCol w="3156585"/>
                <a:gridCol w="3193415"/>
                <a:gridCol w="1261109"/>
                <a:gridCol w="1437004"/>
                <a:gridCol w="981709"/>
              </a:tblGrid>
              <a:tr h="113664">
                <a:tc>
                  <a:txBody>
                    <a:bodyPr/>
                    <a:lstStyle/>
                    <a:p>
                      <a:pPr algn="ctr" marR="88900">
                        <a:lnSpc>
                          <a:spcPts val="770"/>
                        </a:lnSpc>
                        <a:spcBef>
                          <a:spcPts val="25"/>
                        </a:spcBef>
                      </a:pPr>
                      <a:r>
                        <a:rPr dirty="0" sz="700" spc="-5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D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770"/>
                        </a:lnSpc>
                        <a:spcBef>
                          <a:spcPts val="25"/>
                        </a:spcBef>
                      </a:pPr>
                      <a:r>
                        <a:rPr dirty="0" sz="700" spc="5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898650">
                        <a:lnSpc>
                          <a:spcPts val="775"/>
                        </a:lnSpc>
                        <a:spcBef>
                          <a:spcPts val="20"/>
                        </a:spcBef>
                      </a:pPr>
                      <a:r>
                        <a:rPr dirty="0" sz="700" spc="5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F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607695">
                        <a:lnSpc>
                          <a:spcPts val="770"/>
                        </a:lnSpc>
                        <a:spcBef>
                          <a:spcPts val="20"/>
                        </a:spcBef>
                      </a:pPr>
                      <a:r>
                        <a:rPr dirty="0" sz="700" spc="-5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J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770"/>
                        </a:lnSpc>
                        <a:spcBef>
                          <a:spcPts val="20"/>
                        </a:spcBef>
                      </a:pPr>
                      <a:r>
                        <a:rPr dirty="0" sz="700" spc="2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2384">
                        <a:lnSpc>
                          <a:spcPts val="770"/>
                        </a:lnSpc>
                        <a:spcBef>
                          <a:spcPts val="20"/>
                        </a:spcBef>
                      </a:pPr>
                      <a:r>
                        <a:rPr dirty="0" sz="700" spc="15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8270">
                        <a:lnSpc>
                          <a:spcPts val="770"/>
                        </a:lnSpc>
                        <a:spcBef>
                          <a:spcPts val="20"/>
                        </a:spcBef>
                      </a:pPr>
                      <a:r>
                        <a:rPr dirty="0" sz="700" spc="-5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solidFill>
                      <a:srgbClr val="020306"/>
                    </a:solidFill>
                  </a:tcPr>
                </a:tc>
              </a:tr>
              <a:tr h="101600">
                <a:tc>
                  <a:txBody>
                    <a:bodyPr/>
                    <a:lstStyle/>
                    <a:p>
                      <a:pPr algn="ctr" marR="89535">
                        <a:lnSpc>
                          <a:spcPts val="700"/>
                        </a:lnSpc>
                      </a:pPr>
                      <a:r>
                        <a:rPr dirty="0" sz="7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7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microfiber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700"/>
                        </a:lnSpc>
                      </a:pPr>
                      <a:r>
                        <a:rPr dirty="0" sz="7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7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microfiber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899285">
                        <a:lnSpc>
                          <a:spcPts val="700"/>
                        </a:lnSpc>
                      </a:pPr>
                      <a:r>
                        <a:rPr dirty="0" sz="7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Red</a:t>
                      </a:r>
                      <a:r>
                        <a:rPr dirty="0" sz="7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trim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14935">
                        <a:lnSpc>
                          <a:spcPts val="700"/>
                        </a:lnSpc>
                      </a:pPr>
                      <a:r>
                        <a:rPr dirty="0" sz="7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7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microfiber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700"/>
                        </a:lnSpc>
                      </a:pPr>
                      <a:r>
                        <a:rPr dirty="0" sz="7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7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microfiber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3655">
                        <a:lnSpc>
                          <a:spcPts val="700"/>
                        </a:lnSpc>
                      </a:pPr>
                      <a:r>
                        <a:rPr dirty="0" sz="7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Black/Tobacco</a:t>
                      </a:r>
                      <a:r>
                        <a:rPr dirty="0" sz="7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trim</a:t>
                      </a: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0">
                        <a:lnSpc>
                          <a:spcPts val="700"/>
                        </a:lnSpc>
                      </a:pPr>
                      <a:r>
                        <a:rPr dirty="0" sz="7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Red</a:t>
                      </a:r>
                      <a:r>
                        <a:rPr dirty="0" sz="7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7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trim</a:t>
                      </a:r>
                      <a:r>
                        <a:rPr dirty="0" sz="7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</a:tr>
              <a:tr h="103505">
                <a:tc>
                  <a:txBody>
                    <a:bodyPr/>
                    <a:lstStyle/>
                    <a:p>
                      <a:pPr algn="ctr" marR="89535">
                        <a:lnSpc>
                          <a:spcPts val="715"/>
                        </a:lnSpc>
                      </a:pP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7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Red</a:t>
                      </a:r>
                      <a:r>
                        <a:rPr dirty="0" sz="7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7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715"/>
                        </a:lnSpc>
                      </a:pP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Yellow</a:t>
                      </a:r>
                      <a:r>
                        <a:rPr dirty="0" sz="7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899285">
                        <a:lnSpc>
                          <a:spcPts val="715"/>
                        </a:lnSpc>
                      </a:pP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71450">
                        <a:lnSpc>
                          <a:spcPts val="715"/>
                        </a:lnSpc>
                      </a:pP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7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Red</a:t>
                      </a:r>
                      <a:r>
                        <a:rPr dirty="0" sz="7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7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715"/>
                        </a:lnSpc>
                      </a:pP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7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Yellow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7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0">
                        <a:lnSpc>
                          <a:spcPts val="715"/>
                        </a:lnSpc>
                      </a:pPr>
                      <a:r>
                        <a:rPr dirty="0" sz="7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Dark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Brown</a:t>
                      </a:r>
                      <a:r>
                        <a:rPr dirty="0" sz="7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7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635">
                        <a:lnSpc>
                          <a:spcPts val="715"/>
                        </a:lnSpc>
                      </a:pPr>
                      <a:r>
                        <a:rPr dirty="0" sz="7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7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7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solidFill>
                      <a:srgbClr val="02030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" name="object 40" descr=""/>
          <p:cNvGraphicFramePr>
            <a:graphicFrameLocks noGrp="1"/>
          </p:cNvGraphicFramePr>
          <p:nvPr/>
        </p:nvGraphicFramePr>
        <p:xfrm>
          <a:off x="9740704" y="8343902"/>
          <a:ext cx="5283835" cy="1592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6615"/>
                <a:gridCol w="619760"/>
                <a:gridCol w="619760"/>
                <a:gridCol w="619760"/>
                <a:gridCol w="619760"/>
                <a:gridCol w="619760"/>
                <a:gridCol w="619760"/>
                <a:gridCol w="619760"/>
              </a:tblGrid>
              <a:tr h="156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020306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G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20306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J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231F20"/>
                      </a:solidFill>
                      <a:prstDash val="solid"/>
                    </a:lnL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7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PAINT</a:t>
                      </a:r>
                      <a:r>
                        <a:rPr dirty="0" sz="700" spc="1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COLOR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668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8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White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Rosso</a:t>
                      </a:r>
                      <a:r>
                        <a:rPr dirty="0" sz="8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Alfa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Giallo </a:t>
                      </a:r>
                      <a:r>
                        <a:rPr dirty="0" sz="8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Prototipo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METALLIC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Basalt</a:t>
                      </a:r>
                      <a:r>
                        <a:rPr dirty="0" sz="8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Gray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7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TRI-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COAT</a:t>
                      </a:r>
                      <a:r>
                        <a:rPr dirty="0" sz="700" spc="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7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PAINT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Madreperla</a:t>
                      </a:r>
                      <a:r>
                        <a:rPr dirty="0" sz="8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White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4541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Rosso</a:t>
                      </a:r>
                      <a:r>
                        <a:rPr dirty="0" sz="8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Competizione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•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°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dirty="0" sz="1450" spc="-50">
                          <a:solidFill>
                            <a:srgbClr val="C7C8CA"/>
                          </a:solidFill>
                          <a:latin typeface="Franklin Gothic Book"/>
                          <a:cs typeface="Franklin Gothic Book"/>
                        </a:rPr>
                        <a:t>–</a:t>
                      </a:r>
                      <a:endParaRPr sz="1450">
                        <a:latin typeface="Franklin Gothic Book"/>
                        <a:cs typeface="Franklin Gothic Book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</a:tbl>
          </a:graphicData>
        </a:graphic>
      </p:graphicFrame>
      <p:sp>
        <p:nvSpPr>
          <p:cNvPr id="41" name="object 41" descr=""/>
          <p:cNvSpPr txBox="1"/>
          <p:nvPr/>
        </p:nvSpPr>
        <p:spPr>
          <a:xfrm>
            <a:off x="11531468" y="9900048"/>
            <a:ext cx="1644650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baseline="4273" sz="975" spc="-44" b="1">
                <a:solidFill>
                  <a:srgbClr val="C7C8CA"/>
                </a:solidFill>
                <a:latin typeface="Trebuchet MS"/>
                <a:cs typeface="Trebuchet MS"/>
              </a:rPr>
              <a:t>Standard </a:t>
            </a:r>
            <a:r>
              <a:rPr dirty="0" sz="900" b="1">
                <a:solidFill>
                  <a:srgbClr val="C7C8CA"/>
                </a:solidFill>
                <a:latin typeface="Franklin Gothic Demi"/>
                <a:cs typeface="Franklin Gothic Demi"/>
              </a:rPr>
              <a:t>•</a:t>
            </a:r>
            <a:r>
              <a:rPr dirty="0" sz="900" spc="155" b="1">
                <a:solidFill>
                  <a:srgbClr val="C7C8CA"/>
                </a:solidFill>
                <a:latin typeface="Franklin Gothic Demi"/>
                <a:cs typeface="Franklin Gothic Demi"/>
              </a:rPr>
              <a:t>  </a:t>
            </a:r>
            <a:r>
              <a:rPr dirty="0" baseline="4273" sz="975" spc="-60" b="1">
                <a:solidFill>
                  <a:srgbClr val="C7C8CA"/>
                </a:solidFill>
                <a:latin typeface="Trebuchet MS"/>
                <a:cs typeface="Trebuchet MS"/>
              </a:rPr>
              <a:t>Optional</a:t>
            </a:r>
            <a:r>
              <a:rPr dirty="0" baseline="4273" sz="975" spc="-179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baseline="-17777" sz="1875">
                <a:solidFill>
                  <a:srgbClr val="C7C8CA"/>
                </a:solidFill>
                <a:latin typeface="Franklin Gothic Book"/>
                <a:cs typeface="Franklin Gothic Book"/>
              </a:rPr>
              <a:t>°</a:t>
            </a:r>
            <a:r>
              <a:rPr dirty="0" baseline="-17777" sz="1875" spc="675">
                <a:solidFill>
                  <a:srgbClr val="C7C8CA"/>
                </a:solidFill>
                <a:latin typeface="Franklin Gothic Book"/>
                <a:cs typeface="Franklin Gothic Book"/>
              </a:rPr>
              <a:t> </a:t>
            </a:r>
            <a:r>
              <a:rPr dirty="0" baseline="4273" sz="975" spc="-30" b="1">
                <a:solidFill>
                  <a:srgbClr val="C7C8CA"/>
                </a:solidFill>
                <a:latin typeface="Trebuchet MS"/>
                <a:cs typeface="Trebuchet MS"/>
              </a:rPr>
              <a:t>Not</a:t>
            </a:r>
            <a:r>
              <a:rPr dirty="0" baseline="4273" sz="975" spc="-127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baseline="4273" sz="975" spc="-52" b="1">
                <a:solidFill>
                  <a:srgbClr val="C7C8CA"/>
                </a:solidFill>
                <a:latin typeface="Trebuchet MS"/>
                <a:cs typeface="Trebuchet MS"/>
              </a:rPr>
              <a:t>available</a:t>
            </a:r>
            <a:r>
              <a:rPr dirty="0" baseline="4273" sz="975" spc="-7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250" spc="-50">
                <a:solidFill>
                  <a:srgbClr val="C7C8CA"/>
                </a:solidFill>
                <a:latin typeface="Franklin Gothic Book"/>
                <a:cs typeface="Franklin Gothic Book"/>
              </a:rPr>
              <a:t>–</a:t>
            </a:r>
            <a:endParaRPr sz="125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25529" y="3997642"/>
              <a:ext cx="2082380" cy="2153551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5325529" y="3997642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393" y="2153551"/>
                  </a:lnTo>
                  <a:lnTo>
                    <a:pt x="2082393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379" y="3997642"/>
              <a:ext cx="2082685" cy="2153551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04367" y="3997642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685" y="2153551"/>
                  </a:lnTo>
                  <a:lnTo>
                    <a:pt x="2082685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64865" y="3997642"/>
              <a:ext cx="2082685" cy="2153551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3064865" y="3997642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685" y="2153551"/>
                  </a:lnTo>
                  <a:lnTo>
                    <a:pt x="2082685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5236" y="714209"/>
              <a:ext cx="2082685" cy="2153551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5325236" y="714209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685" y="2153551"/>
                  </a:lnTo>
                  <a:lnTo>
                    <a:pt x="2082685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5043" y="714209"/>
              <a:ext cx="2082685" cy="2153551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3065043" y="714209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685" y="2153551"/>
                  </a:lnTo>
                  <a:lnTo>
                    <a:pt x="2082685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96007" y="7989899"/>
              <a:ext cx="1556372" cy="1637207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2496007" y="7989899"/>
              <a:ext cx="1556385" cy="1637664"/>
            </a:xfrm>
            <a:custGeom>
              <a:avLst/>
              <a:gdLst/>
              <a:ahLst/>
              <a:cxnLst/>
              <a:rect l="l" t="t" r="r" b="b"/>
              <a:pathLst>
                <a:path w="1556385" h="1637665">
                  <a:moveTo>
                    <a:pt x="0" y="1637207"/>
                  </a:moveTo>
                  <a:lnTo>
                    <a:pt x="1556372" y="1637207"/>
                  </a:lnTo>
                  <a:lnTo>
                    <a:pt x="1556372" y="0"/>
                  </a:lnTo>
                  <a:lnTo>
                    <a:pt x="0" y="0"/>
                  </a:lnTo>
                  <a:lnTo>
                    <a:pt x="0" y="1637207"/>
                  </a:lnTo>
                  <a:close/>
                </a:path>
              </a:pathLst>
            </a:custGeom>
            <a:ln w="5969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4176" y="7989899"/>
              <a:ext cx="1556372" cy="1637207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804176" y="7989899"/>
              <a:ext cx="1556385" cy="1637664"/>
            </a:xfrm>
            <a:custGeom>
              <a:avLst/>
              <a:gdLst/>
              <a:ahLst/>
              <a:cxnLst/>
              <a:rect l="l" t="t" r="r" b="b"/>
              <a:pathLst>
                <a:path w="1556385" h="1637665">
                  <a:moveTo>
                    <a:pt x="0" y="1637207"/>
                  </a:moveTo>
                  <a:lnTo>
                    <a:pt x="1556372" y="1637207"/>
                  </a:lnTo>
                  <a:lnTo>
                    <a:pt x="1556372" y="0"/>
                  </a:lnTo>
                  <a:lnTo>
                    <a:pt x="0" y="0"/>
                  </a:lnTo>
                  <a:lnTo>
                    <a:pt x="0" y="1637207"/>
                  </a:lnTo>
                  <a:close/>
                </a:path>
              </a:pathLst>
            </a:custGeom>
            <a:ln w="5969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86428" y="7989899"/>
              <a:ext cx="1556372" cy="1637207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4186428" y="7989899"/>
              <a:ext cx="1556385" cy="1637664"/>
            </a:xfrm>
            <a:custGeom>
              <a:avLst/>
              <a:gdLst/>
              <a:ahLst/>
              <a:cxnLst/>
              <a:rect l="l" t="t" r="r" b="b"/>
              <a:pathLst>
                <a:path w="1556385" h="1637665">
                  <a:moveTo>
                    <a:pt x="0" y="1637207"/>
                  </a:moveTo>
                  <a:lnTo>
                    <a:pt x="1556372" y="1637207"/>
                  </a:lnTo>
                  <a:lnTo>
                    <a:pt x="1556372" y="0"/>
                  </a:lnTo>
                  <a:lnTo>
                    <a:pt x="0" y="0"/>
                  </a:lnTo>
                  <a:lnTo>
                    <a:pt x="0" y="1637207"/>
                  </a:lnTo>
                  <a:close/>
                </a:path>
              </a:pathLst>
            </a:custGeom>
            <a:ln w="5969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78258" y="7989899"/>
              <a:ext cx="1556372" cy="163720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5878258" y="7989899"/>
              <a:ext cx="1556385" cy="1637664"/>
            </a:xfrm>
            <a:custGeom>
              <a:avLst/>
              <a:gdLst/>
              <a:ahLst/>
              <a:cxnLst/>
              <a:rect l="l" t="t" r="r" b="b"/>
              <a:pathLst>
                <a:path w="1556384" h="1637665">
                  <a:moveTo>
                    <a:pt x="0" y="1637207"/>
                  </a:moveTo>
                  <a:lnTo>
                    <a:pt x="1556372" y="1637207"/>
                  </a:lnTo>
                  <a:lnTo>
                    <a:pt x="1556372" y="0"/>
                  </a:lnTo>
                  <a:lnTo>
                    <a:pt x="0" y="0"/>
                  </a:lnTo>
                  <a:lnTo>
                    <a:pt x="0" y="1637207"/>
                  </a:lnTo>
                  <a:close/>
                </a:path>
              </a:pathLst>
            </a:custGeom>
            <a:ln w="5969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4379" y="714209"/>
              <a:ext cx="2082685" cy="2153551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804367" y="714209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685" y="2153551"/>
                  </a:lnTo>
                  <a:lnTo>
                    <a:pt x="2082685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3057580" y="6218298"/>
            <a:ext cx="16071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19"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light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fan-</a:t>
            </a: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spoke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307817" y="6218298"/>
            <a:ext cx="16097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19"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dark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fan-</a:t>
            </a: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spoke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788446" y="6218298"/>
            <a:ext cx="14547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19"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dark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5-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hole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5307817" y="2924121"/>
            <a:ext cx="15093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19"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Silver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5-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hole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057580" y="2924121"/>
            <a:ext cx="115633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solidFill>
                  <a:srgbClr val="C7C8CA"/>
                </a:solidFill>
                <a:latin typeface="Trebuchet MS"/>
                <a:cs typeface="Trebuchet MS"/>
              </a:rPr>
              <a:t>17"–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dark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788548" y="2924121"/>
            <a:ext cx="11614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17"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light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3151974" y="3416743"/>
            <a:ext cx="1977389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75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1500" spc="2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500" spc="215">
                <a:solidFill>
                  <a:srgbClr val="C7C8CA"/>
                </a:solidFill>
                <a:latin typeface="Calibri"/>
                <a:cs typeface="Calibri"/>
              </a:rPr>
              <a:t>SPIDER</a:t>
            </a:r>
            <a:r>
              <a:rPr dirty="0" sz="1500" spc="2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500" spc="215">
                <a:solidFill>
                  <a:srgbClr val="C7C8CA"/>
                </a:solidFill>
                <a:latin typeface="Calibri"/>
                <a:cs typeface="Calibri"/>
              </a:rPr>
              <a:t>WHEELS 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2691917" y="7393812"/>
            <a:ext cx="289750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75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1500" spc="2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500" spc="220">
                <a:solidFill>
                  <a:srgbClr val="C7C8CA"/>
                </a:solidFill>
                <a:latin typeface="Calibri"/>
                <a:cs typeface="Calibri"/>
              </a:rPr>
              <a:t>CALIPER</a:t>
            </a:r>
            <a:r>
              <a:rPr dirty="0" sz="1500" spc="2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500" spc="200">
                <a:solidFill>
                  <a:srgbClr val="C7C8CA"/>
                </a:solidFill>
                <a:latin typeface="Calibri"/>
                <a:cs typeface="Calibri"/>
              </a:rPr>
              <a:t>COLOR</a:t>
            </a:r>
            <a:r>
              <a:rPr dirty="0" sz="1500" spc="2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500" spc="185">
                <a:solidFill>
                  <a:srgbClr val="C7C8CA"/>
                </a:solidFill>
                <a:latin typeface="Calibri"/>
                <a:cs typeface="Calibri"/>
              </a:rPr>
              <a:t>OPTIONS 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0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algn="r" marR="31750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733577" y="10373817"/>
            <a:ext cx="80073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WHEEL</a:t>
            </a:r>
            <a:r>
              <a:rPr dirty="0" sz="700" spc="2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45" b="1">
                <a:solidFill>
                  <a:srgbClr val="C7C8CA"/>
                </a:solidFill>
                <a:latin typeface="Trebuchet MS"/>
                <a:cs typeface="Trebuchet MS"/>
              </a:rPr>
              <a:t>OPTIONS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4168137" y="9683421"/>
            <a:ext cx="80899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Red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brake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calipers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2477208" y="9683421"/>
            <a:ext cx="9334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Yellow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brake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calipers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5859167" y="9686976"/>
            <a:ext cx="874394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Black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brake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calipers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791461" y="9683421"/>
            <a:ext cx="8864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Silver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brake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calipers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8229600" y="0"/>
            <a:ext cx="8229600" cy="10972800"/>
            <a:chOff x="8229600" y="0"/>
            <a:chExt cx="8229600" cy="10972800"/>
          </a:xfrm>
        </p:grpSpPr>
        <p:sp>
          <p:nvSpPr>
            <p:cNvPr id="38" name="object 38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33979" y="714209"/>
              <a:ext cx="2082380" cy="2153551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9033967" y="714209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393" y="2153551"/>
                  </a:lnTo>
                  <a:lnTo>
                    <a:pt x="2082393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49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555129" y="714209"/>
              <a:ext cx="2082685" cy="2153551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3555129" y="714209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685" y="2153551"/>
                  </a:lnTo>
                  <a:lnTo>
                    <a:pt x="2082685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294465" y="714209"/>
              <a:ext cx="2082685" cy="2153551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11294465" y="714209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685" y="2153551"/>
                  </a:lnTo>
                  <a:lnTo>
                    <a:pt x="2082685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33979" y="3997642"/>
              <a:ext cx="2082685" cy="2153551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9033967" y="3997642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685" y="2153551"/>
                  </a:lnTo>
                  <a:lnTo>
                    <a:pt x="2082685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555129" y="3997642"/>
              <a:ext cx="2082380" cy="2153551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13555129" y="3997642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393" y="2153551"/>
                  </a:lnTo>
                  <a:lnTo>
                    <a:pt x="2082393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294643" y="3997642"/>
              <a:ext cx="2082495" cy="2153551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11294643" y="3997642"/>
              <a:ext cx="2082800" cy="2153920"/>
            </a:xfrm>
            <a:custGeom>
              <a:avLst/>
              <a:gdLst/>
              <a:ahLst/>
              <a:cxnLst/>
              <a:rect l="l" t="t" r="r" b="b"/>
              <a:pathLst>
                <a:path w="2082800" h="2153920">
                  <a:moveTo>
                    <a:pt x="0" y="2153551"/>
                  </a:moveTo>
                  <a:lnTo>
                    <a:pt x="2082507" y="2153551"/>
                  </a:lnTo>
                  <a:lnTo>
                    <a:pt x="2082507" y="0"/>
                  </a:lnTo>
                  <a:lnTo>
                    <a:pt x="0" y="0"/>
                  </a:lnTo>
                  <a:lnTo>
                    <a:pt x="0" y="2153551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 descr=""/>
          <p:cNvSpPr txBox="1"/>
          <p:nvPr/>
        </p:nvSpPr>
        <p:spPr>
          <a:xfrm>
            <a:off x="9022212" y="2924281"/>
            <a:ext cx="95504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17"</a:t>
            </a:r>
            <a:r>
              <a:rPr dirty="0" sz="8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11291651" y="2924281"/>
            <a:ext cx="1641475" cy="260985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 marR="5080">
              <a:lnSpc>
                <a:spcPts val="890"/>
              </a:lnSpc>
              <a:spcBef>
                <a:spcPts val="185"/>
              </a:spcBef>
            </a:pP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17"</a:t>
            </a:r>
            <a:r>
              <a:rPr dirty="0" sz="800" spc="-1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r>
              <a:rPr dirty="0" sz="8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Matte</a:t>
            </a:r>
            <a:r>
              <a:rPr dirty="0" sz="8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Black 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diamond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finish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9018046" y="6218255"/>
            <a:ext cx="14547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19"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dark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5-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hole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11287079" y="6218255"/>
            <a:ext cx="16071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19"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light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fan-</a:t>
            </a: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spoke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13539144" y="6218255"/>
            <a:ext cx="16097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19"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dark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fan-</a:t>
            </a: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spoke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13539144" y="2924078"/>
            <a:ext cx="15093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18"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19"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Silver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5-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hole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alloy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wheels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11378457" y="3416743"/>
            <a:ext cx="191897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75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1500" spc="2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500" spc="175">
                <a:solidFill>
                  <a:srgbClr val="C7C8CA"/>
                </a:solidFill>
                <a:latin typeface="Calibri"/>
                <a:cs typeface="Calibri"/>
              </a:rPr>
              <a:t>COUPE</a:t>
            </a:r>
            <a:r>
              <a:rPr dirty="0" sz="1500" spc="27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500" spc="215">
                <a:solidFill>
                  <a:srgbClr val="C7C8CA"/>
                </a:solidFill>
                <a:latin typeface="Calibri"/>
                <a:cs typeface="Calibri"/>
              </a:rPr>
              <a:t>WHEELS 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15855695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45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52119" y="660400"/>
            <a:ext cx="91884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40" b="1">
                <a:solidFill>
                  <a:srgbClr val="C7C8CA"/>
                </a:solidFill>
                <a:latin typeface="Trebuchet MS"/>
                <a:cs typeface="Trebuchet MS"/>
              </a:rPr>
              <a:t>EQUIPMENT</a:t>
            </a:r>
            <a:endParaRPr sz="1200">
              <a:latin typeface="Trebuchet MS"/>
              <a:cs typeface="Trebuchet MS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920369" y="885901"/>
          <a:ext cx="6474460" cy="87763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2815"/>
                <a:gridCol w="821689"/>
                <a:gridCol w="821689"/>
              </a:tblGrid>
              <a:tr h="234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900" spc="65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4C</a:t>
                      </a:r>
                      <a:r>
                        <a:rPr dirty="0" sz="900" spc="-2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COUPE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762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900" spc="65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4C</a:t>
                      </a:r>
                      <a:r>
                        <a:rPr dirty="0" sz="900" spc="-2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5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SPIDER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476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56210">
                <a:tc gridSpan="3">
                  <a:txBody>
                    <a:bodyPr/>
                    <a:lstStyle/>
                    <a:p>
                      <a:pPr marL="38100">
                        <a:lnSpc>
                          <a:spcPts val="1130"/>
                        </a:lnSpc>
                      </a:pPr>
                      <a:r>
                        <a:rPr dirty="0" sz="1000" spc="6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EXTERIOR</a:t>
                      </a:r>
                      <a:r>
                        <a:rPr dirty="0" sz="1000" spc="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EQUIPMENT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5735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17"</a:t>
                      </a:r>
                      <a:r>
                        <a:rPr dirty="0" sz="900" spc="-114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114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17"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Matte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diamond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finish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17"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dark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19"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Silver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5-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hole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19"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dark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5-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hole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19"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Silver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fan-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spoke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19"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dark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fan-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spoke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442595">
                <a:tc>
                  <a:txBody>
                    <a:bodyPr/>
                    <a:lstStyle/>
                    <a:p>
                      <a:pPr marL="38100" marR="202565" indent="-635">
                        <a:lnSpc>
                          <a:spcPts val="1050"/>
                        </a:lnSpc>
                        <a:spcBef>
                          <a:spcPts val="19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205/45R17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and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235/40R18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Pirelli®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PZero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AR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Three-Season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tires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9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—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Included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17"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Matte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diamond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finish*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on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17"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18"dark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wheels†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  <a:p>
                      <a:pPr marL="38100">
                        <a:lnSpc>
                          <a:spcPts val="1019"/>
                        </a:lnSpc>
                      </a:pP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on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413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016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dirty="0" sz="12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•/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12636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016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dirty="0" sz="12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•/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12636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38100" marR="82550">
                        <a:lnSpc>
                          <a:spcPts val="1050"/>
                        </a:lnSpc>
                        <a:spcBef>
                          <a:spcPts val="125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205/40R18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235/35R19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Pirelli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PZero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Three-Season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tires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9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—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Included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19"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dark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5-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hole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wheels,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19"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Silver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5-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hole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wheels,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18"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19"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Silver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fan-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spoke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18”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19”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dark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alloy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fan-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spoke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587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38100" marR="67945">
                        <a:lnSpc>
                          <a:spcPts val="1050"/>
                        </a:lnSpc>
                        <a:spcBef>
                          <a:spcPts val="17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205/40R18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235/35R19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Pirelli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PZero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Performance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AR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Racing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tires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9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—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Requires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1/2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3/4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9525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9525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Silver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brake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calipers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brake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calipers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Yellow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brake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calipers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Red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brake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calipers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Sport-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tuned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exhaust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with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double-exhaust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tail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pipe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and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chrome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tips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Akrapovič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dual-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mode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exhaust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system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featuring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dual,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center-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mounted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tips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surround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Rear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parking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sensors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(included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Convenience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Group)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roof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halo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spoiler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(included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1/2)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Spoiler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in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body-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color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Body-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color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mirrors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Satin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Titanium-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finish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mirrors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5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mirror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covers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(requires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1/2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3/4)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38100" marR="342900">
                        <a:lnSpc>
                          <a:spcPts val="1050"/>
                        </a:lnSpc>
                        <a:spcBef>
                          <a:spcPts val="210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mirrors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Italian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flag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inlay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(requires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1/2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3/4)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667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0165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dirty="0" baseline="-13888" sz="1800" spc="-37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r>
                        <a:rPr dirty="0" sz="12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/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62229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0165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dirty="0" baseline="-13888" sz="1800" spc="-37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r>
                        <a:rPr dirty="0" sz="12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/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62229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669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Manual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folding,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power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heated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exterior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mirrors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56210">
                <a:tc gridSpan="3">
                  <a:txBody>
                    <a:bodyPr/>
                    <a:lstStyle/>
                    <a:p>
                      <a:pPr marL="38100">
                        <a:lnSpc>
                          <a:spcPts val="1130"/>
                        </a:lnSpc>
                      </a:pPr>
                      <a:r>
                        <a:rPr dirty="0" sz="1000" spc="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LIGHTING</a:t>
                      </a:r>
                      <a:r>
                        <a:rPr dirty="0" sz="1000" spc="16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8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SYSTEM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4785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LED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taillamps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Halogen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projector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headlamps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Bi-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xenon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projector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headlamps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90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90"/>
                        </a:lnSpc>
                        <a:spcBef>
                          <a:spcPts val="21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2730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56210">
                <a:tc gridSpan="3">
                  <a:txBody>
                    <a:bodyPr/>
                    <a:lstStyle/>
                    <a:p>
                      <a:pPr marL="38100">
                        <a:lnSpc>
                          <a:spcPts val="1130"/>
                        </a:lnSpc>
                      </a:pPr>
                      <a:r>
                        <a:rPr dirty="0" sz="1000" spc="4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PERFORMANCE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5735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Normal-duty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suspension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303530">
                <a:tc>
                  <a:txBody>
                    <a:bodyPr/>
                    <a:lstStyle/>
                    <a:p>
                      <a:pPr marL="38100" marR="184150">
                        <a:lnSpc>
                          <a:spcPts val="1050"/>
                        </a:lnSpc>
                        <a:spcBef>
                          <a:spcPts val="180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Racing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suspension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unique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front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sway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bars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performance-tuned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shock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absorber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(included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1/2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3/4)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56210">
                <a:tc gridSpan="3">
                  <a:txBody>
                    <a:bodyPr/>
                    <a:lstStyle/>
                    <a:p>
                      <a:pPr marL="38100">
                        <a:lnSpc>
                          <a:spcPts val="1130"/>
                        </a:lnSpc>
                      </a:pPr>
                      <a:r>
                        <a:rPr dirty="0" sz="1000" spc="8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SAFETY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5735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Electronic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Stability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Control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(ESC)</a:t>
                      </a:r>
                      <a:r>
                        <a:rPr dirty="0" baseline="33333" sz="750" spc="-1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dirty="0" baseline="33333" sz="750" spc="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Electronic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Q2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ABS,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traction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control,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Brake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Assist,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daytime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running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lamps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(DRLs),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Hill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Start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Assist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Driver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front-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passenger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air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bags,</a:t>
                      </a:r>
                      <a:r>
                        <a:rPr dirty="0" baseline="33333" sz="750" spc="-82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dirty="0" baseline="33333" sz="750" spc="44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driver’s-side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knee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air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bag,</a:t>
                      </a:r>
                      <a:r>
                        <a:rPr dirty="0" baseline="33333" sz="750" spc="-97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dirty="0" baseline="33333" sz="750" spc="44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door-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mounted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side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thorax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air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bags</a:t>
                      </a:r>
                      <a:r>
                        <a:rPr dirty="0" baseline="33333" sz="750" spc="-1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endParaRPr baseline="33333" sz="75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Tire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Pressure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Monitoring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System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891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Tire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Service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Kit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Engine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immobilizer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270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56210">
                <a:tc gridSpan="3">
                  <a:txBody>
                    <a:bodyPr/>
                    <a:lstStyle/>
                    <a:p>
                      <a:pPr marL="38100">
                        <a:lnSpc>
                          <a:spcPts val="1130"/>
                        </a:lnSpc>
                      </a:pPr>
                      <a:r>
                        <a:rPr dirty="0" sz="1000" spc="5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PACKAGES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70510">
                <a:tc>
                  <a:txBody>
                    <a:bodyPr/>
                    <a:lstStyle/>
                    <a:p>
                      <a:pPr marL="38100" marR="880110">
                        <a:lnSpc>
                          <a:spcPts val="1050"/>
                        </a:lnSpc>
                      </a:pP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Convenience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Group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9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—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Includes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cruise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control,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vehicle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security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alarm,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ParkSense®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Park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Assist</a:t>
                      </a:r>
                      <a:r>
                        <a:rPr dirty="0" baseline="33333" sz="750" spc="-1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endParaRPr baseline="33333" sz="75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Bef>
                          <a:spcPts val="350"/>
                        </a:spcBef>
                      </a:pPr>
                      <a:r>
                        <a:rPr dirty="0" sz="1600" spc="-4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B="0" marT="4445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Bef>
                          <a:spcPts val="350"/>
                        </a:spcBef>
                      </a:pPr>
                      <a:r>
                        <a:rPr dirty="0" sz="1600" spc="-4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B="0" marT="4445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273685">
                <a:tc>
                  <a:txBody>
                    <a:bodyPr/>
                    <a:lstStyle/>
                    <a:p>
                      <a:pPr marL="38100" marR="184785">
                        <a:lnSpc>
                          <a:spcPts val="1050"/>
                        </a:lnSpc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Interior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Trim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Group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9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—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Includes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instrument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panel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bezel,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shift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bezel,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air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vents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cluster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bezel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Bef>
                          <a:spcPts val="375"/>
                        </a:spcBef>
                      </a:pPr>
                      <a:r>
                        <a:rPr dirty="0" sz="1600" spc="-4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B="0" marT="4762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Bef>
                          <a:spcPts val="375"/>
                        </a:spcBef>
                      </a:pPr>
                      <a:r>
                        <a:rPr dirty="0" sz="1600" spc="-4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B="0" marT="476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</a:tbl>
          </a:graphicData>
        </a:graphic>
      </p:graphicFrame>
      <p:sp>
        <p:nvSpPr>
          <p:cNvPr id="4" name="object 4" descr=""/>
          <p:cNvSpPr/>
          <p:nvPr/>
        </p:nvSpPr>
        <p:spPr>
          <a:xfrm>
            <a:off x="6114084" y="2690964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6935482" y="2690964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6056172" y="3127082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6877570" y="3127082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6056172" y="4720831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6877570" y="4720831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6056172" y="522833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6056172" y="5904953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6877570" y="5904953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6111494" y="6172352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6932891" y="6172352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6056172" y="766941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4"/>
                </a:moveTo>
                <a:lnTo>
                  <a:pt x="47625" y="47624"/>
                </a:lnTo>
                <a:lnTo>
                  <a:pt x="47625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6877570" y="766941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4"/>
                </a:moveTo>
                <a:lnTo>
                  <a:pt x="47625" y="47624"/>
                </a:lnTo>
                <a:lnTo>
                  <a:pt x="47625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914019" y="9751109"/>
            <a:ext cx="18351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*Not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available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on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Spider.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†Not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available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on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Coupe.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973281" y="9668559"/>
            <a:ext cx="153860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3472" sz="1200" spc="-44" b="1">
                <a:solidFill>
                  <a:srgbClr val="C7C8CA"/>
                </a:solidFill>
                <a:latin typeface="Trebuchet MS"/>
                <a:cs typeface="Trebuchet MS"/>
              </a:rPr>
              <a:t>Standard</a:t>
            </a:r>
            <a:r>
              <a:rPr dirty="0" baseline="3472" sz="1200" spc="-157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900" b="1">
                <a:solidFill>
                  <a:srgbClr val="C7C8CA"/>
                </a:solidFill>
                <a:latin typeface="Trebuchet MS"/>
                <a:cs typeface="Trebuchet MS"/>
              </a:rPr>
              <a:t>•</a:t>
            </a:r>
            <a:r>
              <a:rPr dirty="0" sz="900" spc="110" b="1">
                <a:solidFill>
                  <a:srgbClr val="C7C8CA"/>
                </a:solidFill>
                <a:latin typeface="Trebuchet MS"/>
                <a:cs typeface="Trebuchet MS"/>
              </a:rPr>
              <a:t>  </a:t>
            </a:r>
            <a:r>
              <a:rPr dirty="0" baseline="3472" sz="1200" spc="-67" b="1">
                <a:solidFill>
                  <a:srgbClr val="C7C8CA"/>
                </a:solidFill>
                <a:latin typeface="Trebuchet MS"/>
                <a:cs typeface="Trebuchet MS"/>
              </a:rPr>
              <a:t>Optional</a:t>
            </a:r>
            <a:r>
              <a:rPr dirty="0" baseline="3472" sz="1200" spc="-157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baseline="-21825" sz="2100" spc="-532" b="1">
                <a:solidFill>
                  <a:srgbClr val="C7C8CA"/>
                </a:solidFill>
                <a:latin typeface="Trebuchet MS"/>
                <a:cs typeface="Trebuchet MS"/>
              </a:rPr>
              <a:t>°</a:t>
            </a:r>
            <a:r>
              <a:rPr dirty="0" baseline="-21825" sz="2100" spc="532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baseline="3472" sz="1200" spc="-15" b="1">
                <a:solidFill>
                  <a:srgbClr val="C7C8CA"/>
                </a:solidFill>
                <a:latin typeface="Trebuchet MS"/>
                <a:cs typeface="Trebuchet MS"/>
              </a:rPr>
              <a:t>Package</a:t>
            </a:r>
            <a:endParaRPr baseline="3472" sz="1200">
              <a:latin typeface="Trebuchet MS"/>
              <a:cs typeface="Trebuchet MS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sp>
          <p:nvSpPr>
            <p:cNvPr id="20" name="object 20" descr=""/>
            <p:cNvSpPr/>
            <p:nvPr/>
          </p:nvSpPr>
          <p:spPr>
            <a:xfrm>
              <a:off x="6495681" y="9800335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624"/>
                  </a:moveTo>
                  <a:lnTo>
                    <a:pt x="47625" y="47624"/>
                  </a:lnTo>
                  <a:lnTo>
                    <a:pt x="47625" y="0"/>
                  </a:lnTo>
                  <a:lnTo>
                    <a:pt x="0" y="0"/>
                  </a:lnTo>
                  <a:lnTo>
                    <a:pt x="0" y="47624"/>
                  </a:lnTo>
                  <a:close/>
                </a:path>
              </a:pathLst>
            </a:custGeom>
            <a:ln w="9525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83553" y="714387"/>
              <a:ext cx="3211322" cy="2736850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12483541" y="714400"/>
              <a:ext cx="3211830" cy="2736850"/>
            </a:xfrm>
            <a:custGeom>
              <a:avLst/>
              <a:gdLst/>
              <a:ahLst/>
              <a:cxnLst/>
              <a:rect l="l" t="t" r="r" b="b"/>
              <a:pathLst>
                <a:path w="3211830" h="2736850">
                  <a:moveTo>
                    <a:pt x="0" y="2736850"/>
                  </a:moveTo>
                  <a:lnTo>
                    <a:pt x="3211334" y="2736850"/>
                  </a:lnTo>
                  <a:lnTo>
                    <a:pt x="3211334" y="0"/>
                  </a:lnTo>
                  <a:lnTo>
                    <a:pt x="0" y="0"/>
                  </a:lnTo>
                  <a:lnTo>
                    <a:pt x="0" y="2736850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30957" y="714387"/>
              <a:ext cx="3212337" cy="2736850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9030957" y="714400"/>
              <a:ext cx="3212465" cy="2736850"/>
            </a:xfrm>
            <a:custGeom>
              <a:avLst/>
              <a:gdLst/>
              <a:ahLst/>
              <a:cxnLst/>
              <a:rect l="l" t="t" r="r" b="b"/>
              <a:pathLst>
                <a:path w="3212465" h="2736850">
                  <a:moveTo>
                    <a:pt x="0" y="2736850"/>
                  </a:moveTo>
                  <a:lnTo>
                    <a:pt x="3212337" y="2736850"/>
                  </a:lnTo>
                  <a:lnTo>
                    <a:pt x="3212337" y="0"/>
                  </a:lnTo>
                  <a:lnTo>
                    <a:pt x="0" y="0"/>
                  </a:lnTo>
                  <a:lnTo>
                    <a:pt x="0" y="2736850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83553" y="3932986"/>
              <a:ext cx="3211322" cy="2736850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12483541" y="3932986"/>
              <a:ext cx="3211830" cy="2736850"/>
            </a:xfrm>
            <a:custGeom>
              <a:avLst/>
              <a:gdLst/>
              <a:ahLst/>
              <a:cxnLst/>
              <a:rect l="l" t="t" r="r" b="b"/>
              <a:pathLst>
                <a:path w="3211830" h="2736850">
                  <a:moveTo>
                    <a:pt x="0" y="2736850"/>
                  </a:moveTo>
                  <a:lnTo>
                    <a:pt x="3211334" y="2736850"/>
                  </a:lnTo>
                  <a:lnTo>
                    <a:pt x="3211334" y="0"/>
                  </a:lnTo>
                  <a:lnTo>
                    <a:pt x="0" y="0"/>
                  </a:lnTo>
                  <a:lnTo>
                    <a:pt x="0" y="2736850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30957" y="3932986"/>
              <a:ext cx="3212337" cy="2736850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9030957" y="3932986"/>
              <a:ext cx="3212465" cy="2736850"/>
            </a:xfrm>
            <a:custGeom>
              <a:avLst/>
              <a:gdLst/>
              <a:ahLst/>
              <a:cxnLst/>
              <a:rect l="l" t="t" r="r" b="b"/>
              <a:pathLst>
                <a:path w="3212465" h="2736850">
                  <a:moveTo>
                    <a:pt x="0" y="2736850"/>
                  </a:moveTo>
                  <a:lnTo>
                    <a:pt x="3212337" y="2736850"/>
                  </a:lnTo>
                  <a:lnTo>
                    <a:pt x="3212337" y="0"/>
                  </a:lnTo>
                  <a:lnTo>
                    <a:pt x="0" y="0"/>
                  </a:lnTo>
                  <a:lnTo>
                    <a:pt x="0" y="2736850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83553" y="7151585"/>
              <a:ext cx="3211322" cy="2736850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12483541" y="7151585"/>
              <a:ext cx="3211830" cy="2736850"/>
            </a:xfrm>
            <a:custGeom>
              <a:avLst/>
              <a:gdLst/>
              <a:ahLst/>
              <a:cxnLst/>
              <a:rect l="l" t="t" r="r" b="b"/>
              <a:pathLst>
                <a:path w="3211830" h="2736850">
                  <a:moveTo>
                    <a:pt x="0" y="2736850"/>
                  </a:moveTo>
                  <a:lnTo>
                    <a:pt x="3211334" y="2736850"/>
                  </a:lnTo>
                  <a:lnTo>
                    <a:pt x="3211334" y="0"/>
                  </a:lnTo>
                  <a:lnTo>
                    <a:pt x="0" y="0"/>
                  </a:lnTo>
                  <a:lnTo>
                    <a:pt x="0" y="2736850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30957" y="7151585"/>
              <a:ext cx="3212337" cy="2736850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9030957" y="7151585"/>
              <a:ext cx="3212465" cy="2736850"/>
            </a:xfrm>
            <a:custGeom>
              <a:avLst/>
              <a:gdLst/>
              <a:ahLst/>
              <a:cxnLst/>
              <a:rect l="l" t="t" r="r" b="b"/>
              <a:pathLst>
                <a:path w="3212465" h="2736850">
                  <a:moveTo>
                    <a:pt x="0" y="2736850"/>
                  </a:moveTo>
                  <a:lnTo>
                    <a:pt x="3212337" y="2736850"/>
                  </a:lnTo>
                  <a:lnTo>
                    <a:pt x="3212337" y="0"/>
                  </a:lnTo>
                  <a:lnTo>
                    <a:pt x="0" y="0"/>
                  </a:lnTo>
                  <a:lnTo>
                    <a:pt x="0" y="2736850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 descr=""/>
          <p:cNvSpPr txBox="1"/>
          <p:nvPr/>
        </p:nvSpPr>
        <p:spPr>
          <a:xfrm>
            <a:off x="6611566" y="9662209"/>
            <a:ext cx="73914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Not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available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baseline="-7936" sz="2100" spc="1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endParaRPr baseline="-7936" sz="2100">
              <a:latin typeface="Trebuchet MS"/>
              <a:cs typeface="Trebuchet MS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2468472" y="3507740"/>
            <a:ext cx="12420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Satin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Titanium-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finish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 mirrors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12468472" y="9945014"/>
            <a:ext cx="86614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spoiler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9015596" y="3504590"/>
            <a:ext cx="312166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Akrapovi</a:t>
            </a:r>
            <a:r>
              <a:rPr dirty="0" sz="900" spc="-45" b="1">
                <a:solidFill>
                  <a:srgbClr val="C7C8CA"/>
                </a:solidFill>
                <a:latin typeface="Trebuchet MS"/>
                <a:cs typeface="Trebuchet MS"/>
              </a:rPr>
              <a:t>č</a:t>
            </a:r>
            <a:r>
              <a:rPr dirty="0" sz="9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dual-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mode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center-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mounted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 exhaust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 carbon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fiber 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surround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9015624" y="9944989"/>
            <a:ext cx="842644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mirror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9015624" y="6726301"/>
            <a:ext cx="80200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Body-</a:t>
            </a: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color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spoiler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12468500" y="6726301"/>
            <a:ext cx="129413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Bi-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xenon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projector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 headlamps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42" name="object 42" descr=""/>
          <p:cNvSpPr/>
          <p:nvPr/>
        </p:nvSpPr>
        <p:spPr>
          <a:xfrm>
            <a:off x="15855695" y="10368546"/>
            <a:ext cx="603885" cy="147320"/>
          </a:xfrm>
          <a:custGeom>
            <a:avLst/>
            <a:gdLst/>
            <a:ahLst/>
            <a:cxnLst/>
            <a:rect l="l" t="t" r="r" b="b"/>
            <a:pathLst>
              <a:path w="603884" h="147320">
                <a:moveTo>
                  <a:pt x="603503" y="0"/>
                </a:moveTo>
                <a:lnTo>
                  <a:pt x="0" y="0"/>
                </a:lnTo>
                <a:lnTo>
                  <a:pt x="0" y="147053"/>
                </a:lnTo>
                <a:lnTo>
                  <a:pt x="603503" y="147053"/>
                </a:lnTo>
                <a:lnTo>
                  <a:pt x="603503" y="0"/>
                </a:lnTo>
                <a:close/>
              </a:path>
            </a:pathLst>
          </a:custGeom>
          <a:solidFill>
            <a:srgbClr val="C7C8C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 txBox="1"/>
          <p:nvPr/>
        </p:nvSpPr>
        <p:spPr>
          <a:xfrm>
            <a:off x="444652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46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728154" y="10380840"/>
            <a:ext cx="1339215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FEATURES</a:t>
            </a:r>
            <a:r>
              <a:rPr dirty="0" sz="700" spc="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45" b="1">
                <a:solidFill>
                  <a:srgbClr val="C7C8CA"/>
                </a:solidFill>
                <a:latin typeface="Trebuchet MS"/>
                <a:cs typeface="Trebuchet MS"/>
              </a:rPr>
              <a:t>OPTIONS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15884470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47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61992" y="3932263"/>
              <a:ext cx="3211322" cy="273685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4261992" y="3932263"/>
              <a:ext cx="3211830" cy="2736850"/>
            </a:xfrm>
            <a:custGeom>
              <a:avLst/>
              <a:gdLst/>
              <a:ahLst/>
              <a:cxnLst/>
              <a:rect l="l" t="t" r="r" b="b"/>
              <a:pathLst>
                <a:path w="3211829" h="2736850">
                  <a:moveTo>
                    <a:pt x="0" y="2736850"/>
                  </a:moveTo>
                  <a:lnTo>
                    <a:pt x="3211334" y="2736850"/>
                  </a:lnTo>
                  <a:lnTo>
                    <a:pt x="3211334" y="0"/>
                  </a:lnTo>
                  <a:lnTo>
                    <a:pt x="0" y="0"/>
                  </a:lnTo>
                  <a:lnTo>
                    <a:pt x="0" y="2736850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0163" y="7150849"/>
              <a:ext cx="6644947" cy="273685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10399" y="7150861"/>
              <a:ext cx="6663055" cy="2736850"/>
            </a:xfrm>
            <a:custGeom>
              <a:avLst/>
              <a:gdLst/>
              <a:ahLst/>
              <a:cxnLst/>
              <a:rect l="l" t="t" r="r" b="b"/>
              <a:pathLst>
                <a:path w="6663055" h="2736850">
                  <a:moveTo>
                    <a:pt x="0" y="2736850"/>
                  </a:moveTo>
                  <a:lnTo>
                    <a:pt x="6662915" y="2736850"/>
                  </a:lnTo>
                  <a:lnTo>
                    <a:pt x="6662915" y="0"/>
                  </a:lnTo>
                  <a:lnTo>
                    <a:pt x="0" y="0"/>
                  </a:lnTo>
                  <a:lnTo>
                    <a:pt x="0" y="2736850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412" y="713676"/>
              <a:ext cx="3211322" cy="2737548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810399" y="713663"/>
              <a:ext cx="3211830" cy="2738120"/>
            </a:xfrm>
            <a:custGeom>
              <a:avLst/>
              <a:gdLst/>
              <a:ahLst/>
              <a:cxnLst/>
              <a:rect l="l" t="t" r="r" b="b"/>
              <a:pathLst>
                <a:path w="3211829" h="2738120">
                  <a:moveTo>
                    <a:pt x="0" y="2737561"/>
                  </a:moveTo>
                  <a:lnTo>
                    <a:pt x="3211334" y="2737561"/>
                  </a:lnTo>
                  <a:lnTo>
                    <a:pt x="3211334" y="0"/>
                  </a:lnTo>
                  <a:lnTo>
                    <a:pt x="0" y="0"/>
                  </a:lnTo>
                  <a:lnTo>
                    <a:pt x="0" y="2737561"/>
                  </a:lnTo>
                  <a:close/>
                </a:path>
              </a:pathLst>
            </a:custGeom>
            <a:ln w="6349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9409" y="3932263"/>
              <a:ext cx="3212338" cy="273685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809396" y="3932263"/>
              <a:ext cx="3212465" cy="2736850"/>
            </a:xfrm>
            <a:custGeom>
              <a:avLst/>
              <a:gdLst/>
              <a:ahLst/>
              <a:cxnLst/>
              <a:rect l="l" t="t" r="r" b="b"/>
              <a:pathLst>
                <a:path w="3212465" h="2736850">
                  <a:moveTo>
                    <a:pt x="0" y="2736850"/>
                  </a:moveTo>
                  <a:lnTo>
                    <a:pt x="3212338" y="2736850"/>
                  </a:lnTo>
                  <a:lnTo>
                    <a:pt x="3212338" y="0"/>
                  </a:lnTo>
                  <a:lnTo>
                    <a:pt x="0" y="0"/>
                  </a:lnTo>
                  <a:lnTo>
                    <a:pt x="0" y="2736850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61992" y="714375"/>
              <a:ext cx="3211322" cy="2736138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4261992" y="714375"/>
              <a:ext cx="3211830" cy="2736215"/>
            </a:xfrm>
            <a:custGeom>
              <a:avLst/>
              <a:gdLst/>
              <a:ahLst/>
              <a:cxnLst/>
              <a:rect l="l" t="t" r="r" b="b"/>
              <a:pathLst>
                <a:path w="3211829" h="2736215">
                  <a:moveTo>
                    <a:pt x="0" y="2736138"/>
                  </a:moveTo>
                  <a:lnTo>
                    <a:pt x="3211334" y="2736138"/>
                  </a:lnTo>
                  <a:lnTo>
                    <a:pt x="3211334" y="0"/>
                  </a:lnTo>
                  <a:lnTo>
                    <a:pt x="0" y="0"/>
                  </a:lnTo>
                  <a:lnTo>
                    <a:pt x="0" y="2736138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793526" y="9944221"/>
            <a:ext cx="16579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Red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car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cover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logo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90884" y="3507760"/>
            <a:ext cx="30003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Sport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steering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wheel in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microfiber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insert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Red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stitching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246097" y="3507760"/>
            <a:ext cx="147383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Red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leather-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trimmed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bucket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seats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246097" y="6725635"/>
            <a:ext cx="1920239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Four-position,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b="1">
                <a:solidFill>
                  <a:srgbClr val="C7C8CA"/>
                </a:solidFill>
                <a:latin typeface="Trebuchet MS"/>
                <a:cs typeface="Trebuchet MS"/>
              </a:rPr>
              <a:t>DNA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Drive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Mode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Selector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93526" y="6725635"/>
            <a:ext cx="2905125" cy="262890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Full-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digital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instrument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 cluster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Thin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 Film </a:t>
            </a:r>
            <a:r>
              <a:rPr dirty="0" sz="800" spc="-40" b="1">
                <a:solidFill>
                  <a:srgbClr val="C7C8CA"/>
                </a:solidFill>
                <a:latin typeface="Trebuchet MS"/>
                <a:cs typeface="Trebuchet MS"/>
              </a:rPr>
              <a:t>Transistor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(TFT)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display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cluster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surround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sp>
          <p:nvSpPr>
            <p:cNvPr id="19" name="object 19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 txBox="1"/>
          <p:nvPr/>
        </p:nvSpPr>
        <p:spPr>
          <a:xfrm>
            <a:off x="9131300" y="8719311"/>
            <a:ext cx="6396990" cy="158051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 spc="-105" b="1">
                <a:solidFill>
                  <a:srgbClr val="C7C8CA"/>
                </a:solidFill>
                <a:latin typeface="Trebuchet MS"/>
                <a:cs typeface="Trebuchet MS"/>
              </a:rPr>
              <a:t>1.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No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system,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no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matter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how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sophisticated,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can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repeal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the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laws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physics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or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overcome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careless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 driving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actions.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Performance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limited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by available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traction, </a:t>
            </a:r>
            <a:r>
              <a:rPr dirty="0" sz="700" spc="-110" b="1">
                <a:solidFill>
                  <a:srgbClr val="C7C8CA"/>
                </a:solidFill>
                <a:latin typeface="Trebuchet MS"/>
                <a:cs typeface="Trebuchet MS"/>
              </a:rPr>
              <a:t>which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10" b="1">
                <a:solidFill>
                  <a:srgbClr val="C7C8CA"/>
                </a:solidFill>
                <a:latin typeface="Trebuchet MS"/>
                <a:cs typeface="Trebuchet MS"/>
              </a:rPr>
              <a:t>snow,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ice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and other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conditions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can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" b="1">
                <a:solidFill>
                  <a:srgbClr val="C7C8CA"/>
                </a:solidFill>
                <a:latin typeface="Trebuchet MS"/>
                <a:cs typeface="Trebuchet MS"/>
              </a:rPr>
              <a:t>affect.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When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ESC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warning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lamp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flashes,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driver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needs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use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less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throttle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adapt speed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driving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behavior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prevailing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road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conditions.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Always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drive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carefully,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consistent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conditions.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" b="1">
                <a:solidFill>
                  <a:srgbClr val="C7C8CA"/>
                </a:solidFill>
                <a:latin typeface="Trebuchet MS"/>
                <a:cs typeface="Trebuchet MS"/>
              </a:rPr>
              <a:t>Always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wear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your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seat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belt.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5" b="1">
                <a:solidFill>
                  <a:srgbClr val="C7C8CA"/>
                </a:solidFill>
                <a:latin typeface="Trebuchet MS"/>
                <a:cs typeface="Trebuchet MS"/>
              </a:rPr>
              <a:t>2.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Certified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federal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regulations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allow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less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forceful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air bags.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Always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wear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seat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belts.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Rearward-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facing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child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seats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should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never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be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used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front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an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air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bag.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5" b="1">
                <a:solidFill>
                  <a:srgbClr val="C7C8CA"/>
                </a:solidFill>
                <a:latin typeface="Trebuchet MS"/>
                <a:cs typeface="Trebuchet MS"/>
              </a:rPr>
              <a:t>3.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Always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20" b="1">
                <a:solidFill>
                  <a:srgbClr val="C7C8CA"/>
                </a:solidFill>
                <a:latin typeface="Trebuchet MS"/>
                <a:cs typeface="Trebuchet MS"/>
              </a:rPr>
              <a:t>look</a:t>
            </a:r>
            <a:r>
              <a:rPr dirty="0" sz="700" spc="5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before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proceeding,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electronic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drive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aid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not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substitute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conscientious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driving;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always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be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aware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your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surroundings.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5" b="1">
                <a:solidFill>
                  <a:srgbClr val="C7C8CA"/>
                </a:solidFill>
                <a:latin typeface="Trebuchet MS"/>
                <a:cs typeface="Trebuchet MS"/>
              </a:rPr>
              <a:t>4.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Requires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mobile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phone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equipped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Bluetooth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Hands-Free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" b="1">
                <a:solidFill>
                  <a:srgbClr val="C7C8CA"/>
                </a:solidFill>
                <a:latin typeface="Trebuchet MS"/>
                <a:cs typeface="Trebuchet MS"/>
              </a:rPr>
              <a:t>Profile.</a:t>
            </a:r>
            <a:endParaRPr sz="700">
              <a:latin typeface="Trebuchet MS"/>
              <a:cs typeface="Trebuchet MS"/>
            </a:endParaRPr>
          </a:p>
          <a:p>
            <a:pPr marL="12700" marR="243204">
              <a:lnSpc>
                <a:spcPts val="800"/>
              </a:lnSpc>
              <a:spcBef>
                <a:spcPts val="600"/>
              </a:spcBef>
            </a:pP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©2016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FCA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35" b="1">
                <a:solidFill>
                  <a:srgbClr val="C7C8CA"/>
                </a:solidFill>
                <a:latin typeface="Trebuchet MS"/>
                <a:cs typeface="Trebuchet MS"/>
              </a:rPr>
              <a:t>US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LLC.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Rights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Reserved.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Romeo,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Maserati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are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registered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trademarks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FCA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Group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Marketing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S.p.A.,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used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permission.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ParkSense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" b="1">
                <a:solidFill>
                  <a:srgbClr val="C7C8CA"/>
                </a:solidFill>
                <a:latin typeface="Trebuchet MS"/>
                <a:cs typeface="Trebuchet MS"/>
              </a:rPr>
              <a:t>registered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trademark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FCA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35" b="1">
                <a:solidFill>
                  <a:srgbClr val="C7C8CA"/>
                </a:solidFill>
                <a:latin typeface="Trebuchet MS"/>
                <a:cs typeface="Trebuchet MS"/>
              </a:rPr>
              <a:t>US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20" b="1">
                <a:solidFill>
                  <a:srgbClr val="C7C8CA"/>
                </a:solidFill>
                <a:latin typeface="Trebuchet MS"/>
                <a:cs typeface="Trebuchet MS"/>
              </a:rPr>
              <a:t>LLC.</a:t>
            </a:r>
            <a:endParaRPr sz="700">
              <a:latin typeface="Trebuchet MS"/>
              <a:cs typeface="Trebuchet MS"/>
            </a:endParaRPr>
          </a:p>
          <a:p>
            <a:pPr algn="just" marL="12700" marR="43815">
              <a:lnSpc>
                <a:spcPts val="800"/>
              </a:lnSpc>
              <a:spcBef>
                <a:spcPts val="600"/>
              </a:spcBef>
            </a:pP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Alpine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Alpine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logo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are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registered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trademarks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Alpine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Electronics,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Inc.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Rights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Reserved.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Bluetooth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registered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trademark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Bluetooth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SIG,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Inc.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Brembo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registered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trademark</a:t>
            </a:r>
            <a:r>
              <a:rPr dirty="0" sz="7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Freni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Brembo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S.p.A.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Facebook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logo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are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registered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trademarks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Facebook,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Inc.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Instagram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registered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trademark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Instagram,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Inc.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iPad,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iPhone,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iPod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iTunes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are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registered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trademarks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Apple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Inc.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rights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reserved.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Pirelli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registered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trademark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Pirelli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Tyre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S.p.A.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Twitter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logo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service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mark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Twitter,</a:t>
            </a:r>
            <a:r>
              <a:rPr dirty="0" sz="700" spc="-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Inc.</a:t>
            </a:r>
            <a:endParaRPr sz="700">
              <a:latin typeface="Trebuchet MS"/>
              <a:cs typeface="Trebuchet MS"/>
            </a:endParaRPr>
          </a:p>
          <a:p>
            <a:pPr marL="12700" marR="58419">
              <a:lnSpc>
                <a:spcPts val="800"/>
              </a:lnSpc>
              <a:spcBef>
                <a:spcPts val="600"/>
              </a:spcBef>
            </a:pP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About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catalog: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since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time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printing,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some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information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you’ll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find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catalog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may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have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been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updated.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Ask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your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dealer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details.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Some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equipment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shown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or </a:t>
            </a:r>
            <a:r>
              <a:rPr dirty="0" sz="700" spc="-10" b="1">
                <a:solidFill>
                  <a:srgbClr val="C7C8CA"/>
                </a:solidFill>
                <a:latin typeface="Trebuchet MS"/>
                <a:cs typeface="Trebuchet MS"/>
              </a:rPr>
              <a:t>described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throughout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this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catalog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may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be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available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at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extra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cost.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Specifications,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descriptions,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illustrative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materials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competitive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comparisons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contained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herein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are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accurate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5" b="1">
                <a:solidFill>
                  <a:srgbClr val="C7C8CA"/>
                </a:solidFill>
                <a:latin typeface="Trebuchet MS"/>
                <a:cs typeface="Trebuchet MS"/>
              </a:rPr>
              <a:t>known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at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time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20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700" spc="5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publication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was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approved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printing.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FCA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35" b="1">
                <a:solidFill>
                  <a:srgbClr val="C7C8CA"/>
                </a:solidFill>
                <a:latin typeface="Trebuchet MS"/>
                <a:cs typeface="Trebuchet MS"/>
              </a:rPr>
              <a:t>US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LLC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reserves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the </a:t>
            </a: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right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discontinue models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at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any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time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or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change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specifications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without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notice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or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without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incurring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obligation.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Some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options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may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25" b="1">
                <a:solidFill>
                  <a:srgbClr val="C7C8CA"/>
                </a:solidFill>
                <a:latin typeface="Trebuchet MS"/>
                <a:cs typeface="Trebuchet MS"/>
              </a:rPr>
              <a:t>be</a:t>
            </a:r>
            <a:r>
              <a:rPr dirty="0" sz="700" spc="5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required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combination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other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options.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price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model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equipment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you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desire,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or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verification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specifications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0" b="1">
                <a:solidFill>
                  <a:srgbClr val="C7C8CA"/>
                </a:solidFill>
                <a:latin typeface="Trebuchet MS"/>
                <a:cs typeface="Trebuchet MS"/>
              </a:rPr>
              <a:t>contained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10" b="1">
                <a:solidFill>
                  <a:srgbClr val="C7C8CA"/>
                </a:solidFill>
                <a:latin typeface="Trebuchet MS"/>
                <a:cs typeface="Trebuchet MS"/>
              </a:rPr>
              <a:t>here,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75" b="1">
                <a:solidFill>
                  <a:srgbClr val="C7C8CA"/>
                </a:solidFill>
                <a:latin typeface="Trebuchet MS"/>
                <a:cs typeface="Trebuchet MS"/>
              </a:rPr>
              <a:t>see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your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6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" b="1">
                <a:solidFill>
                  <a:srgbClr val="C7C8CA"/>
                </a:solidFill>
                <a:latin typeface="Trebuchet MS"/>
                <a:cs typeface="Trebuchet MS"/>
              </a:rPr>
              <a:t>dealer.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14693658" y="8188477"/>
            <a:ext cx="1765935" cy="2327275"/>
            <a:chOff x="14693658" y="8188477"/>
            <a:chExt cx="1765935" cy="2327275"/>
          </a:xfrm>
        </p:grpSpPr>
        <p:sp>
          <p:nvSpPr>
            <p:cNvPr id="23" name="object 23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4698420" y="819324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625"/>
                  </a:moveTo>
                  <a:lnTo>
                    <a:pt x="47625" y="47625"/>
                  </a:lnTo>
                  <a:lnTo>
                    <a:pt x="47625" y="0"/>
                  </a:lnTo>
                  <a:lnTo>
                    <a:pt x="0" y="0"/>
                  </a:lnTo>
                  <a:lnTo>
                    <a:pt x="0" y="47625"/>
                  </a:lnTo>
                  <a:close/>
                </a:path>
              </a:pathLst>
            </a:custGeom>
            <a:ln w="9525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9164002" y="653288"/>
            <a:ext cx="15360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30" b="1">
                <a:solidFill>
                  <a:srgbClr val="C7C8CA"/>
                </a:solidFill>
                <a:latin typeface="Trebuchet MS"/>
                <a:cs typeface="Trebuchet MS"/>
              </a:rPr>
              <a:t>EQUIPMENT</a:t>
            </a:r>
            <a:r>
              <a:rPr dirty="0" sz="1200" spc="-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(CONTINUED)</a:t>
            </a:r>
            <a:endParaRPr sz="800">
              <a:latin typeface="Trebuchet MS"/>
              <a:cs typeface="Trebuchet MS"/>
            </a:endParaRPr>
          </a:p>
        </p:txBody>
      </p:sp>
      <p:graphicFrame>
        <p:nvGraphicFramePr>
          <p:cNvPr id="26" name="object 26" descr=""/>
          <p:cNvGraphicFramePr>
            <a:graphicFrameLocks noGrp="1"/>
          </p:cNvGraphicFramePr>
          <p:nvPr/>
        </p:nvGraphicFramePr>
        <p:xfrm>
          <a:off x="9132252" y="878743"/>
          <a:ext cx="6465570" cy="7187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33290"/>
                <a:gridCol w="821055"/>
                <a:gridCol w="821054"/>
              </a:tblGrid>
              <a:tr h="167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900" spc="65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4C</a:t>
                      </a:r>
                      <a:r>
                        <a:rPr dirty="0" sz="900" spc="-2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COUPE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900" spc="65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4C</a:t>
                      </a:r>
                      <a:r>
                        <a:rPr dirty="0" sz="900" spc="-2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50">
                          <a:solidFill>
                            <a:srgbClr val="C7C8CA"/>
                          </a:solidFill>
                          <a:latin typeface="Calibri"/>
                          <a:cs typeface="Calibri"/>
                        </a:rPr>
                        <a:t>SPIDER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1270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77800">
                <a:tc gridSpan="3"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000" spc="6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PACKAGES</a:t>
                      </a:r>
                      <a:r>
                        <a:rPr dirty="0" sz="1000" spc="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(CONTINUED)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03860">
                <a:tc>
                  <a:txBody>
                    <a:bodyPr/>
                    <a:lstStyle/>
                    <a:p>
                      <a:pPr marL="38100" marR="194310" indent="-635">
                        <a:lnSpc>
                          <a:spcPts val="1050"/>
                        </a:lnSpc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1—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Includes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spoiler,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exterior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mirrors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or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mirror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Italian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flag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inlay,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performance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flat-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bottom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steering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wrapped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microfiber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with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race-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tuned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suspension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14287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10477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7465" marR="354965">
                        <a:lnSpc>
                          <a:spcPts val="1050"/>
                        </a:lnSpc>
                        <a:spcBef>
                          <a:spcPts val="125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9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—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Includes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spoiler,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exterior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mirrors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or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mirror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Italian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flag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inlay,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race-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tuned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suspension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587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9017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52069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7465" marR="231140">
                        <a:lnSpc>
                          <a:spcPts val="1050"/>
                        </a:lnSpc>
                        <a:spcBef>
                          <a:spcPts val="125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9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—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Includes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performance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flat-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bottom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steering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wrapped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microfiber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race-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tuned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suspension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587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52069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9017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669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9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—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Includes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race-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tuned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suspension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75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77800">
                <a:tc gridSpan="3"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000" spc="2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INTERIOR</a:t>
                      </a:r>
                      <a:r>
                        <a:rPr dirty="0" sz="1000" spc="15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EQUIPMENT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Height-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reach-adjustable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steering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 in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7465" marR="139065">
                        <a:lnSpc>
                          <a:spcPts val="1050"/>
                        </a:lnSpc>
                        <a:spcBef>
                          <a:spcPts val="125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Height-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reach-adjustable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steering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microfiber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9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—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Included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587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Paddle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gearshift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controls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Cruise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control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(included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Convenience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Group)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Sport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seats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fabric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Sport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seats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trim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Sport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seats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Red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trim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Sport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seats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in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Black/Tobacco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trim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Sport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seats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mixed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leather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microfiber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fabric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accent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stitching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Aluminum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pedals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footrest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Aluminum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passenger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footrest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Carpet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kit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embroidered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logo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Cup-holder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insert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77800">
                <a:tc gridSpan="3"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000" spc="6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ELECTRICAL</a:t>
                      </a:r>
                      <a:r>
                        <a:rPr dirty="0" sz="1000" spc="-1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8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SYSTEM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Remote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keyless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entry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Power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windows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12-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volt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power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outlet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111760" indent="-635">
                        <a:lnSpc>
                          <a:spcPts val="1050"/>
                        </a:lnSpc>
                        <a:spcBef>
                          <a:spcPts val="125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AM/FM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radio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iPod®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control,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USB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and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SD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card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connectivity, 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Bluetooth®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for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hands-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free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calling</a:t>
                      </a:r>
                      <a:r>
                        <a:rPr dirty="0" baseline="33333" sz="750" spc="-37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dirty="0" baseline="33333" sz="750" spc="7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music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streaming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587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52069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52069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Premium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speaker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package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baseline="6172" sz="1350" spc="-1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Alpine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®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baseline="6172" sz="1350" spc="-97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Premium</a:t>
                      </a:r>
                      <a:r>
                        <a:rPr dirty="0" baseline="6172" sz="1350" spc="-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baseline="6172" sz="1350" spc="-82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Audio</a:t>
                      </a:r>
                      <a:r>
                        <a:rPr dirty="0" baseline="6172" sz="1350" spc="-127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baseline="6172" sz="1350" spc="-37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System</a:t>
                      </a:r>
                      <a:r>
                        <a:rPr dirty="0" baseline="6172" sz="1350" spc="-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baseline="6172" sz="1350" spc="-104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baseline="6172" sz="1350" spc="-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baseline="6172" sz="1350" spc="-1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subwoofer</a:t>
                      </a:r>
                      <a:endParaRPr baseline="6172" sz="1350">
                        <a:latin typeface="Trebuchet MS"/>
                        <a:cs typeface="Trebuchet MS"/>
                      </a:endParaRPr>
                    </a:p>
                  </a:txBody>
                  <a:tcPr marL="0" marR="0" marB="0" marT="361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75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75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77800">
                <a:tc gridSpan="3"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0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INSTRUMENTATION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4-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position,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Alfa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DNA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Drive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Mode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Selector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Full-digital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7.0-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inch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instrument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cluster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TFT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instrument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cluster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display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Air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conditioning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system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</a:pPr>
                      <a:r>
                        <a:rPr dirty="0" sz="12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•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77800">
                <a:tc gridSpan="3"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000" spc="6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ACCESSORIES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12700">
                      <a:solidFill>
                        <a:srgbClr val="C7C8CA"/>
                      </a:solidFill>
                      <a:prstDash val="solid"/>
                    </a:lnL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cover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Alfa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Romeo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4C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logo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7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4925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275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49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Battery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charger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Kit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300"/>
                        </a:spcBef>
                      </a:pPr>
                      <a:r>
                        <a:rPr dirty="0" sz="1200" spc="-3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°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B="0" marT="3810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</a:tbl>
          </a:graphicData>
        </a:graphic>
      </p:graphicFrame>
      <p:sp>
        <p:nvSpPr>
          <p:cNvPr id="27" name="object 27" descr=""/>
          <p:cNvSpPr/>
          <p:nvPr/>
        </p:nvSpPr>
        <p:spPr>
          <a:xfrm>
            <a:off x="14258912" y="290527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15080310" y="2905277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14258912" y="3338664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15080310" y="3338664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47625"/>
                </a:lnTo>
                <a:lnTo>
                  <a:pt x="47625" y="0"/>
                </a:lnTo>
                <a:lnTo>
                  <a:pt x="0" y="0"/>
                </a:lnTo>
                <a:lnTo>
                  <a:pt x="0" y="47625"/>
                </a:lnTo>
                <a:close/>
              </a:path>
            </a:pathLst>
          </a:custGeom>
          <a:ln w="9525">
            <a:solidFill>
              <a:srgbClr val="C7C8C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 txBox="1"/>
          <p:nvPr/>
        </p:nvSpPr>
        <p:spPr>
          <a:xfrm>
            <a:off x="13201484" y="8124982"/>
            <a:ext cx="48069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baseline="3472" sz="1200" spc="-44" b="1">
                <a:solidFill>
                  <a:srgbClr val="C7C8CA"/>
                </a:solidFill>
                <a:latin typeface="Trebuchet MS"/>
                <a:cs typeface="Trebuchet MS"/>
              </a:rPr>
              <a:t>Standard</a:t>
            </a:r>
            <a:r>
              <a:rPr dirty="0" baseline="3472" sz="1200" spc="-10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900" spc="-90" b="1">
                <a:solidFill>
                  <a:srgbClr val="C7C8CA"/>
                </a:solidFill>
                <a:latin typeface="Trebuchet MS"/>
                <a:cs typeface="Trebuchet MS"/>
              </a:rPr>
              <a:t>•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444652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48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728154" y="10380840"/>
            <a:ext cx="1339215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FEATURES</a:t>
            </a:r>
            <a:r>
              <a:rPr dirty="0" sz="700" spc="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45" b="1">
                <a:solidFill>
                  <a:srgbClr val="C7C8CA"/>
                </a:solidFill>
                <a:latin typeface="Trebuchet MS"/>
                <a:cs typeface="Trebuchet MS"/>
              </a:rPr>
              <a:t>OPTIONS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1587783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49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3732730" y="8055132"/>
            <a:ext cx="18205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119505" algn="l"/>
              </a:tabLst>
            </a:pP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Optional</a:t>
            </a:r>
            <a:r>
              <a:rPr dirty="0" sz="8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baseline="-23809" sz="2100" spc="-532" b="1">
                <a:solidFill>
                  <a:srgbClr val="C7C8CA"/>
                </a:solidFill>
                <a:latin typeface="Trebuchet MS"/>
                <a:cs typeface="Trebuchet MS"/>
              </a:rPr>
              <a:t>°</a:t>
            </a:r>
            <a:r>
              <a:rPr dirty="0" baseline="-23809" sz="2100" spc="622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Package</a:t>
            </a:r>
            <a:r>
              <a:rPr dirty="0" sz="800" b="1">
                <a:solidFill>
                  <a:srgbClr val="C7C8CA"/>
                </a:solidFill>
                <a:latin typeface="Trebuchet MS"/>
                <a:cs typeface="Trebuchet MS"/>
              </a:rPr>
              <a:t>	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Not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available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baseline="-7936" sz="2100" spc="195" b="1">
                <a:solidFill>
                  <a:srgbClr val="C7C8CA"/>
                </a:solidFill>
                <a:latin typeface="Trebuchet MS"/>
                <a:cs typeface="Trebuchet MS"/>
              </a:rPr>
              <a:t>–</a:t>
            </a:r>
            <a:endParaRPr baseline="-7936" sz="2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16091" y="837201"/>
            <a:ext cx="21456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C7C8CA"/>
                </a:solidFill>
                <a:latin typeface="Trebuchet MS"/>
                <a:cs typeface="Trebuchet MS"/>
              </a:rPr>
              <a:t>TECHNICAL</a:t>
            </a:r>
            <a:r>
              <a:rPr dirty="0" sz="1200" spc="2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200" spc="40" b="1">
                <a:solidFill>
                  <a:srgbClr val="C7C8CA"/>
                </a:solidFill>
                <a:latin typeface="Trebuchet MS"/>
                <a:cs typeface="Trebuchet MS"/>
              </a:rPr>
              <a:t>SPECIFICATIONS</a:t>
            </a:r>
            <a:endParaRPr sz="1200">
              <a:latin typeface="Trebuchet MS"/>
              <a:cs typeface="Trebuchet MS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1122987" y="1051727"/>
          <a:ext cx="5909945" cy="8495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6735"/>
                <a:gridCol w="4004945"/>
              </a:tblGrid>
              <a:tr h="198755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ENGINE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29209">
                    <a:lnT w="1270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Type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1750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turbocharged,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aluminum,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4-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cylinder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Position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Mid-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engine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Orientation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Transverse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Displacement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(cc)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1742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cc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Maximum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power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(hp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rpm)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237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hp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2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@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6,000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rpm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Maximum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torque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(lb-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ft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rpm)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258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lb-ft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between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2,200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4,250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rpm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349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DRIVING-MODE</a:t>
                      </a:r>
                      <a:r>
                        <a:rPr dirty="0" sz="900" spc="26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5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SELECTOR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26034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Type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Alfa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DNA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Positions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All-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Weather, Natural, Dynamic,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Alfa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Race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TRANSMISSION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26034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Gearbox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ALFA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TCT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with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dual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dry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clutch,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paddle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controls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Launch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Control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032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Number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gears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dirty="0" sz="900" spc="-114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+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Drive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Differential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Electronic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Q2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900" spc="5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CHASSIS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26034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Type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68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Genuine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carbon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fiber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monocoque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68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Front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suspension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Double-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wishbone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Rear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suspension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MacPherson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Front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brakes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(mm)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863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marL="1249680" marR="712470" indent="-530225">
                        <a:lnSpc>
                          <a:spcPts val="1010"/>
                        </a:lnSpc>
                        <a:spcBef>
                          <a:spcPts val="270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Dual-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cast,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cross-drilled,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self-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ventilated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305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x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28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discs 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Brembo®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fixed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4-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piston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calipers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3429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brakes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(mm)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Cross-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drilled,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self-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ventilated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292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x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22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discs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Standard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front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tires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205/45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R17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88Y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XL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Three-Season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Performance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Standard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rear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tires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235/40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R18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95Y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XL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Three-Season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Performance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8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900" spc="4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STEERING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415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Steering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box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68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Rack</a:t>
                      </a:r>
                      <a:r>
                        <a:rPr dirty="0" sz="900" spc="-1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pinion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68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PERFORMANCE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Acceleration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0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1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60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mph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(secs)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68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4.1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68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Top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speed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(mph)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160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" marR="385445">
                        <a:lnSpc>
                          <a:spcPts val="1010"/>
                        </a:lnSpc>
                        <a:spcBef>
                          <a:spcPts val="270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Maximum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deceleration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under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braking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(g)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1.25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8636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Maximum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lateral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acceleration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(g)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1.1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900" spc="5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CAPACITIES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8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—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WEIGHTS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496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Curb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weight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4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(EPA)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(lb)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8318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45"/>
                        </a:lnSpc>
                        <a:spcBef>
                          <a:spcPts val="155"/>
                        </a:spcBef>
                      </a:pP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2,465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4C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  <a:p>
                      <a:pPr algn="ctr">
                        <a:lnSpc>
                          <a:spcPts val="1045"/>
                        </a:lnSpc>
                      </a:pP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2,487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4C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68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Fuel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tank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(gal)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10.5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900" spc="6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FUEL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ECONOMY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415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EPA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est. </a:t>
                      </a: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city/hwy/combined</a:t>
                      </a: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(mpg)*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68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24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/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34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/</a:t>
                      </a:r>
                      <a:r>
                        <a:rPr dirty="0" sz="900" spc="-1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28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68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DIMENSIONS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L w="1270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solidFill>
                      <a:srgbClr val="C7C8C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900" spc="-6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Number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3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seats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19050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5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Length</a:t>
                      </a:r>
                      <a:r>
                        <a:rPr dirty="0" sz="900" spc="-8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(inches)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157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Width</a:t>
                      </a:r>
                      <a:r>
                        <a:rPr dirty="0" sz="900" spc="-9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(inches)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73.5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Height</a:t>
                      </a:r>
                      <a:r>
                        <a:rPr dirty="0" sz="900" spc="-7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(inches)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857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marL="1646555">
                        <a:lnSpc>
                          <a:spcPts val="1045"/>
                        </a:lnSpc>
                        <a:spcBef>
                          <a:spcPts val="175"/>
                        </a:spcBef>
                      </a:pP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46.6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4C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Coupe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  <a:p>
                      <a:pPr marL="1641475">
                        <a:lnSpc>
                          <a:spcPts val="1045"/>
                        </a:lnSpc>
                      </a:pP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46.7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4C</a:t>
                      </a:r>
                      <a:r>
                        <a:rPr dirty="0" sz="900" spc="-10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Spider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5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Wheelbase</a:t>
                      </a:r>
                      <a:r>
                        <a:rPr dirty="0" sz="900" spc="-3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(inches)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2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93.7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635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4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Luggage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7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compartment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6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capacity</a:t>
                      </a:r>
                      <a:r>
                        <a:rPr dirty="0" sz="900" spc="-8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900" spc="-90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(cu </a:t>
                      </a: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ft)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C7C8CA"/>
                      </a:solidFill>
                      <a:prstDash val="solid"/>
                    </a:lnL>
                    <a:lnR w="635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900" spc="-25" b="1">
                          <a:solidFill>
                            <a:srgbClr val="C7C8CA"/>
                          </a:solidFill>
                          <a:latin typeface="Trebuchet MS"/>
                          <a:cs typeface="Trebuchet MS"/>
                        </a:rPr>
                        <a:t>3.7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B="0" marT="22225">
                    <a:lnL w="6350">
                      <a:solidFill>
                        <a:srgbClr val="C7C8CA"/>
                      </a:solidFill>
                      <a:prstDash val="solid"/>
                    </a:lnL>
                    <a:lnR w="12700">
                      <a:solidFill>
                        <a:srgbClr val="C7C8CA"/>
                      </a:solidFill>
                      <a:prstDash val="solid"/>
                    </a:lnR>
                    <a:lnT w="6350">
                      <a:solidFill>
                        <a:srgbClr val="C7C8CA"/>
                      </a:solidFill>
                      <a:prstDash val="solid"/>
                    </a:lnT>
                    <a:lnB w="12700">
                      <a:solidFill>
                        <a:srgbClr val="C7C8CA"/>
                      </a:solidFill>
                      <a:prstDash val="solid"/>
                    </a:lnB>
                    <a:solidFill>
                      <a:srgbClr val="020306"/>
                    </a:solidFill>
                  </a:tcPr>
                </a:tc>
              </a:tr>
            </a:tbl>
          </a:graphicData>
        </a:graphic>
      </p:graphicFrame>
      <p:sp>
        <p:nvSpPr>
          <p:cNvPr id="4" name="object 4" descr=""/>
          <p:cNvSpPr txBox="1"/>
          <p:nvPr/>
        </p:nvSpPr>
        <p:spPr>
          <a:xfrm>
            <a:off x="1150926" y="9595848"/>
            <a:ext cx="212788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 b="1">
                <a:solidFill>
                  <a:srgbClr val="C7C8CA"/>
                </a:solidFill>
                <a:latin typeface="Trebuchet MS"/>
                <a:cs typeface="Trebuchet MS"/>
              </a:rPr>
              <a:t>*Based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100" b="1">
                <a:solidFill>
                  <a:srgbClr val="C7C8CA"/>
                </a:solidFill>
                <a:latin typeface="Trebuchet MS"/>
                <a:cs typeface="Trebuchet MS"/>
              </a:rPr>
              <a:t>on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0" b="1">
                <a:solidFill>
                  <a:srgbClr val="C7C8CA"/>
                </a:solidFill>
                <a:latin typeface="Trebuchet MS"/>
                <a:cs typeface="Trebuchet MS"/>
              </a:rPr>
              <a:t>2016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55" b="1">
                <a:solidFill>
                  <a:srgbClr val="C7C8CA"/>
                </a:solidFill>
                <a:latin typeface="Trebuchet MS"/>
                <a:cs typeface="Trebuchet MS"/>
              </a:rPr>
              <a:t>EPA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estimated ratings.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Actual 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mileage</a:t>
            </a:r>
            <a:r>
              <a:rPr dirty="0" sz="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95" b="1">
                <a:solidFill>
                  <a:srgbClr val="C7C8CA"/>
                </a:solidFill>
                <a:latin typeface="Trebuchet MS"/>
                <a:cs typeface="Trebuchet MS"/>
              </a:rPr>
              <a:t>may</a:t>
            </a:r>
            <a:r>
              <a:rPr dirty="0" sz="7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-45" b="1">
                <a:solidFill>
                  <a:srgbClr val="C7C8CA"/>
                </a:solidFill>
                <a:latin typeface="Trebuchet MS"/>
                <a:cs typeface="Trebuchet MS"/>
              </a:rPr>
              <a:t>vary.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sp>
          <p:nvSpPr>
            <p:cNvPr id="6" name="object 6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78689" y="714375"/>
              <a:ext cx="3171278" cy="2355608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2478689" y="714375"/>
              <a:ext cx="3171825" cy="2355850"/>
            </a:xfrm>
            <a:custGeom>
              <a:avLst/>
              <a:gdLst/>
              <a:ahLst/>
              <a:cxnLst/>
              <a:rect l="l" t="t" r="r" b="b"/>
              <a:pathLst>
                <a:path w="3171825" h="2355850">
                  <a:moveTo>
                    <a:pt x="0" y="2355608"/>
                  </a:moveTo>
                  <a:lnTo>
                    <a:pt x="3171266" y="2355608"/>
                  </a:lnTo>
                  <a:lnTo>
                    <a:pt x="3171266" y="0"/>
                  </a:lnTo>
                  <a:lnTo>
                    <a:pt x="0" y="0"/>
                  </a:lnTo>
                  <a:lnTo>
                    <a:pt x="0" y="2355608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31478" y="6332270"/>
              <a:ext cx="6618490" cy="3656774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9031478" y="6332258"/>
              <a:ext cx="6618605" cy="3656965"/>
            </a:xfrm>
            <a:custGeom>
              <a:avLst/>
              <a:gdLst/>
              <a:ahLst/>
              <a:cxnLst/>
              <a:rect l="l" t="t" r="r" b="b"/>
              <a:pathLst>
                <a:path w="6618605" h="3656965">
                  <a:moveTo>
                    <a:pt x="0" y="3656787"/>
                  </a:moveTo>
                  <a:lnTo>
                    <a:pt x="6618490" y="3656787"/>
                  </a:lnTo>
                  <a:lnTo>
                    <a:pt x="6618490" y="0"/>
                  </a:lnTo>
                  <a:lnTo>
                    <a:pt x="0" y="0"/>
                  </a:lnTo>
                  <a:lnTo>
                    <a:pt x="0" y="3656787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84798" y="3452139"/>
              <a:ext cx="3165170" cy="2355608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2478689" y="3452152"/>
              <a:ext cx="3171825" cy="2355850"/>
            </a:xfrm>
            <a:custGeom>
              <a:avLst/>
              <a:gdLst/>
              <a:ahLst/>
              <a:cxnLst/>
              <a:rect l="l" t="t" r="r" b="b"/>
              <a:pathLst>
                <a:path w="3171825" h="2355850">
                  <a:moveTo>
                    <a:pt x="0" y="2355608"/>
                  </a:moveTo>
                  <a:lnTo>
                    <a:pt x="3171278" y="2355608"/>
                  </a:lnTo>
                  <a:lnTo>
                    <a:pt x="3171278" y="0"/>
                  </a:lnTo>
                  <a:lnTo>
                    <a:pt x="0" y="0"/>
                  </a:lnTo>
                  <a:lnTo>
                    <a:pt x="0" y="2355608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35148" y="714375"/>
              <a:ext cx="3171278" cy="5093373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9035160" y="714375"/>
              <a:ext cx="3171825" cy="5093970"/>
            </a:xfrm>
            <a:custGeom>
              <a:avLst/>
              <a:gdLst/>
              <a:ahLst/>
              <a:cxnLst/>
              <a:rect l="l" t="t" r="r" b="b"/>
              <a:pathLst>
                <a:path w="3171825" h="5093970">
                  <a:moveTo>
                    <a:pt x="0" y="5093385"/>
                  </a:moveTo>
                  <a:lnTo>
                    <a:pt x="3171278" y="5093385"/>
                  </a:lnTo>
                  <a:lnTo>
                    <a:pt x="3171278" y="0"/>
                  </a:lnTo>
                  <a:lnTo>
                    <a:pt x="0" y="0"/>
                  </a:lnTo>
                  <a:lnTo>
                    <a:pt x="0" y="5093385"/>
                  </a:lnTo>
                  <a:close/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9015605" y="5867948"/>
            <a:ext cx="20300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1750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turbocharged,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aluminum,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4-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cylinder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engine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9015605" y="10049195"/>
            <a:ext cx="17100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Genuine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monocoque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chassis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2462791" y="5864189"/>
            <a:ext cx="2910840" cy="263525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Dual-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cast,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cross-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drilled,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self-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ventilated,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305-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x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5" b="1">
                <a:solidFill>
                  <a:srgbClr val="C7C8CA"/>
                </a:solidFill>
                <a:latin typeface="Trebuchet MS"/>
                <a:cs typeface="Trebuchet MS"/>
              </a:rPr>
              <a:t>28-</a:t>
            </a:r>
            <a:r>
              <a:rPr dirty="0" sz="800" spc="-90" b="1">
                <a:solidFill>
                  <a:srgbClr val="C7C8CA"/>
                </a:solidFill>
                <a:latin typeface="Trebuchet MS"/>
                <a:cs typeface="Trebuchet MS"/>
              </a:rPr>
              <a:t>mm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front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5" b="1">
                <a:solidFill>
                  <a:srgbClr val="C7C8CA"/>
                </a:solidFill>
                <a:latin typeface="Trebuchet MS"/>
                <a:cs typeface="Trebuchet MS"/>
              </a:rPr>
              <a:t>discs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20" b="1">
                <a:solidFill>
                  <a:srgbClr val="C7C8CA"/>
                </a:solidFill>
                <a:latin typeface="Trebuchet MS"/>
                <a:cs typeface="Trebuchet MS"/>
              </a:rPr>
              <a:t>with </a:t>
            </a:r>
            <a:r>
              <a:rPr dirty="0" sz="800" spc="-95" b="1">
                <a:solidFill>
                  <a:srgbClr val="C7C8CA"/>
                </a:solidFill>
                <a:latin typeface="Trebuchet MS"/>
                <a:cs typeface="Trebuchet MS"/>
              </a:rPr>
              <a:t>Brembo®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5" b="1">
                <a:solidFill>
                  <a:srgbClr val="C7C8CA"/>
                </a:solidFill>
                <a:latin typeface="Trebuchet MS"/>
                <a:cs typeface="Trebuchet MS"/>
              </a:rPr>
              <a:t>fixed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4-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piston</a:t>
            </a:r>
            <a:r>
              <a:rPr dirty="0" sz="8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calipers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2462791" y="3130133"/>
            <a:ext cx="31045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30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45" b="1">
                <a:solidFill>
                  <a:srgbClr val="C7C8CA"/>
                </a:solidFill>
                <a:latin typeface="Trebuchet MS"/>
                <a:cs typeface="Trebuchet MS"/>
              </a:rPr>
              <a:t>TCT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gearbox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dual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dry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80" b="1">
                <a:solidFill>
                  <a:srgbClr val="C7C8CA"/>
                </a:solidFill>
                <a:latin typeface="Trebuchet MS"/>
                <a:cs typeface="Trebuchet MS"/>
              </a:rPr>
              <a:t>clutch, </a:t>
            </a:r>
            <a:r>
              <a:rPr dirty="0" sz="800" spc="-60" b="1">
                <a:solidFill>
                  <a:srgbClr val="C7C8CA"/>
                </a:solidFill>
                <a:latin typeface="Trebuchet MS"/>
                <a:cs typeface="Trebuchet MS"/>
              </a:rPr>
              <a:t>paddle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50" b="1">
                <a:solidFill>
                  <a:srgbClr val="C7C8CA"/>
                </a:solidFill>
                <a:latin typeface="Trebuchet MS"/>
                <a:cs typeface="Trebuchet MS"/>
              </a:rPr>
              <a:t>controls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70" b="1">
                <a:solidFill>
                  <a:srgbClr val="C7C8CA"/>
                </a:solidFill>
                <a:latin typeface="Trebuchet MS"/>
                <a:cs typeface="Trebuchet MS"/>
              </a:rPr>
              <a:t>Launch</a:t>
            </a:r>
            <a:r>
              <a:rPr dirty="0" sz="8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800" spc="-10" b="1">
                <a:solidFill>
                  <a:srgbClr val="C7C8CA"/>
                </a:solidFill>
                <a:latin typeface="Trebuchet MS"/>
                <a:cs typeface="Trebuchet MS"/>
              </a:rPr>
              <a:t>Control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15855695" y="10368546"/>
            <a:ext cx="603885" cy="147320"/>
          </a:xfrm>
          <a:custGeom>
            <a:avLst/>
            <a:gdLst/>
            <a:ahLst/>
            <a:cxnLst/>
            <a:rect l="l" t="t" r="r" b="b"/>
            <a:pathLst>
              <a:path w="603884" h="147320">
                <a:moveTo>
                  <a:pt x="603503" y="0"/>
                </a:moveTo>
                <a:lnTo>
                  <a:pt x="0" y="0"/>
                </a:lnTo>
                <a:lnTo>
                  <a:pt x="0" y="147053"/>
                </a:lnTo>
                <a:lnTo>
                  <a:pt x="603503" y="147053"/>
                </a:lnTo>
                <a:lnTo>
                  <a:pt x="603503" y="0"/>
                </a:lnTo>
                <a:close/>
              </a:path>
            </a:pathLst>
          </a:custGeom>
          <a:solidFill>
            <a:srgbClr val="C7C8C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44751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50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728085" y="10380840"/>
            <a:ext cx="1339215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FEATURES</a:t>
            </a:r>
            <a:r>
              <a:rPr dirty="0" sz="700" spc="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700" spc="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45" b="1">
                <a:solidFill>
                  <a:srgbClr val="C7C8CA"/>
                </a:solidFill>
                <a:latin typeface="Trebuchet MS"/>
                <a:cs typeface="Trebuchet MS"/>
              </a:rPr>
              <a:t>OPTIONS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588553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51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7620" y="0"/>
            <a:ext cx="8244840" cy="10972800"/>
            <a:chOff x="-7620" y="0"/>
            <a:chExt cx="824484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86211" y="659295"/>
              <a:ext cx="4043387" cy="391541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716703"/>
              <a:ext cx="8229600" cy="539602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59295"/>
              <a:ext cx="4043426" cy="391541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659283"/>
              <a:ext cx="4043679" cy="3916045"/>
            </a:xfrm>
            <a:custGeom>
              <a:avLst/>
              <a:gdLst/>
              <a:ahLst/>
              <a:cxnLst/>
              <a:rect l="l" t="t" r="r" b="b"/>
              <a:pathLst>
                <a:path w="4043679" h="3916045">
                  <a:moveTo>
                    <a:pt x="0" y="0"/>
                  </a:moveTo>
                  <a:lnTo>
                    <a:pt x="4043427" y="0"/>
                  </a:lnTo>
                  <a:lnTo>
                    <a:pt x="4043427" y="3915422"/>
                  </a:lnTo>
                  <a:lnTo>
                    <a:pt x="0" y="3915422"/>
                  </a:lnTo>
                </a:path>
              </a:pathLst>
            </a:custGeom>
            <a:ln w="14986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186213" y="659283"/>
              <a:ext cx="4043679" cy="3916045"/>
            </a:xfrm>
            <a:custGeom>
              <a:avLst/>
              <a:gdLst/>
              <a:ahLst/>
              <a:cxnLst/>
              <a:rect l="l" t="t" r="r" b="b"/>
              <a:pathLst>
                <a:path w="4043679" h="3916045">
                  <a:moveTo>
                    <a:pt x="4043386" y="0"/>
                  </a:moveTo>
                  <a:lnTo>
                    <a:pt x="0" y="0"/>
                  </a:lnTo>
                  <a:lnTo>
                    <a:pt x="0" y="3915422"/>
                  </a:lnTo>
                  <a:lnTo>
                    <a:pt x="4043386" y="3915422"/>
                  </a:lnTo>
                </a:path>
              </a:pathLst>
            </a:custGeom>
            <a:ln w="14986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0" y="4709223"/>
              <a:ext cx="8229600" cy="5411470"/>
            </a:xfrm>
            <a:custGeom>
              <a:avLst/>
              <a:gdLst/>
              <a:ahLst/>
              <a:cxnLst/>
              <a:rect l="l" t="t" r="r" b="b"/>
              <a:pathLst>
                <a:path w="8229600" h="5411470">
                  <a:moveTo>
                    <a:pt x="8229600" y="5396014"/>
                  </a:moveTo>
                  <a:lnTo>
                    <a:pt x="0" y="5396014"/>
                  </a:lnTo>
                  <a:lnTo>
                    <a:pt x="0" y="5411000"/>
                  </a:lnTo>
                  <a:lnTo>
                    <a:pt x="8229600" y="5411000"/>
                  </a:lnTo>
                  <a:lnTo>
                    <a:pt x="8229600" y="5396014"/>
                  </a:lnTo>
                  <a:close/>
                </a:path>
                <a:path w="8229600" h="5411470">
                  <a:moveTo>
                    <a:pt x="8229600" y="0"/>
                  </a:moveTo>
                  <a:lnTo>
                    <a:pt x="0" y="0"/>
                  </a:lnTo>
                  <a:lnTo>
                    <a:pt x="0" y="14986"/>
                  </a:lnTo>
                  <a:lnTo>
                    <a:pt x="8229600" y="14986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0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algn="r" marR="28575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39383A"/>
                </a:solidFill>
                <a:latin typeface="Trebuchet MS"/>
                <a:cs typeface="Trebuchet MS"/>
              </a:rPr>
              <a:t>52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36531" y="10373817"/>
            <a:ext cx="7175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60" b="1">
                <a:solidFill>
                  <a:srgbClr val="C7C8CA"/>
                </a:solidFill>
                <a:latin typeface="Trebuchet MS"/>
                <a:cs typeface="Trebuchet MS"/>
              </a:rPr>
              <a:t>MERCHANDISE 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8222106" y="0"/>
            <a:ext cx="8244840" cy="10972800"/>
            <a:chOff x="8222106" y="0"/>
            <a:chExt cx="8244840" cy="10972800"/>
          </a:xfrm>
        </p:grpSpPr>
        <p:sp>
          <p:nvSpPr>
            <p:cNvPr id="12" name="object 12" descr=""/>
            <p:cNvSpPr/>
            <p:nvPr/>
          </p:nvSpPr>
          <p:spPr>
            <a:xfrm>
              <a:off x="8229599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8229599" y="659295"/>
              <a:ext cx="4043679" cy="3915410"/>
            </a:xfrm>
            <a:custGeom>
              <a:avLst/>
              <a:gdLst/>
              <a:ahLst/>
              <a:cxnLst/>
              <a:rect l="l" t="t" r="r" b="b"/>
              <a:pathLst>
                <a:path w="4043679" h="3915410">
                  <a:moveTo>
                    <a:pt x="4043426" y="0"/>
                  </a:moveTo>
                  <a:lnTo>
                    <a:pt x="0" y="0"/>
                  </a:lnTo>
                  <a:lnTo>
                    <a:pt x="0" y="3915410"/>
                  </a:lnTo>
                  <a:lnTo>
                    <a:pt x="4043426" y="3915410"/>
                  </a:lnTo>
                  <a:lnTo>
                    <a:pt x="4043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79123" y="686625"/>
              <a:ext cx="3678928" cy="382181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15786" y="659295"/>
              <a:ext cx="4043413" cy="391541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15786" y="6481457"/>
              <a:ext cx="4043413" cy="363127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29599" y="6481457"/>
              <a:ext cx="4043426" cy="3631272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8229599" y="659283"/>
              <a:ext cx="4043679" cy="3916045"/>
            </a:xfrm>
            <a:custGeom>
              <a:avLst/>
              <a:gdLst/>
              <a:ahLst/>
              <a:cxnLst/>
              <a:rect l="l" t="t" r="r" b="b"/>
              <a:pathLst>
                <a:path w="4043679" h="3916045">
                  <a:moveTo>
                    <a:pt x="0" y="0"/>
                  </a:moveTo>
                  <a:lnTo>
                    <a:pt x="4043427" y="0"/>
                  </a:lnTo>
                  <a:lnTo>
                    <a:pt x="4043427" y="3915422"/>
                  </a:lnTo>
                  <a:lnTo>
                    <a:pt x="0" y="3915422"/>
                  </a:lnTo>
                </a:path>
              </a:pathLst>
            </a:custGeom>
            <a:ln w="14986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229599" y="6481439"/>
              <a:ext cx="4043679" cy="3631565"/>
            </a:xfrm>
            <a:custGeom>
              <a:avLst/>
              <a:gdLst/>
              <a:ahLst/>
              <a:cxnLst/>
              <a:rect l="l" t="t" r="r" b="b"/>
              <a:pathLst>
                <a:path w="4043679" h="3631565">
                  <a:moveTo>
                    <a:pt x="0" y="0"/>
                  </a:moveTo>
                  <a:lnTo>
                    <a:pt x="4043427" y="0"/>
                  </a:lnTo>
                  <a:lnTo>
                    <a:pt x="4043427" y="3631285"/>
                  </a:lnTo>
                  <a:lnTo>
                    <a:pt x="0" y="3631285"/>
                  </a:lnTo>
                </a:path>
              </a:pathLst>
            </a:custGeom>
            <a:ln w="14986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2415811" y="659283"/>
              <a:ext cx="4043679" cy="3916045"/>
            </a:xfrm>
            <a:custGeom>
              <a:avLst/>
              <a:gdLst/>
              <a:ahLst/>
              <a:cxnLst/>
              <a:rect l="l" t="t" r="r" b="b"/>
              <a:pathLst>
                <a:path w="4043680" h="3916045">
                  <a:moveTo>
                    <a:pt x="4043389" y="0"/>
                  </a:moveTo>
                  <a:lnTo>
                    <a:pt x="0" y="0"/>
                  </a:lnTo>
                  <a:lnTo>
                    <a:pt x="0" y="3915422"/>
                  </a:lnTo>
                  <a:lnTo>
                    <a:pt x="4043389" y="3915422"/>
                  </a:lnTo>
                </a:path>
              </a:pathLst>
            </a:custGeom>
            <a:ln w="14986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2415772" y="6481439"/>
              <a:ext cx="4043679" cy="3631565"/>
            </a:xfrm>
            <a:custGeom>
              <a:avLst/>
              <a:gdLst/>
              <a:ahLst/>
              <a:cxnLst/>
              <a:rect l="l" t="t" r="r" b="b"/>
              <a:pathLst>
                <a:path w="4043680" h="3631565">
                  <a:moveTo>
                    <a:pt x="4043427" y="0"/>
                  </a:moveTo>
                  <a:lnTo>
                    <a:pt x="0" y="0"/>
                  </a:lnTo>
                  <a:lnTo>
                    <a:pt x="0" y="3631285"/>
                  </a:lnTo>
                  <a:lnTo>
                    <a:pt x="4043427" y="3631285"/>
                  </a:lnTo>
                </a:path>
              </a:pathLst>
            </a:custGeom>
            <a:ln w="14986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9064340" y="4961588"/>
            <a:ext cx="6360795" cy="955040"/>
          </a:xfrm>
          <a:prstGeom prst="rect">
            <a:avLst/>
          </a:prstGeom>
        </p:spPr>
        <p:txBody>
          <a:bodyPr wrap="square" lIns="0" tIns="128905" rIns="0" bIns="0" rtlCol="0" vert="horz">
            <a:spAutoFit/>
          </a:bodyPr>
          <a:lstStyle/>
          <a:p>
            <a:pPr marL="20955">
              <a:lnSpc>
                <a:spcPct val="100000"/>
              </a:lnSpc>
              <a:spcBef>
                <a:spcPts val="1015"/>
              </a:spcBef>
            </a:pPr>
            <a:r>
              <a:rPr dirty="0" sz="1250" spc="105">
                <a:solidFill>
                  <a:srgbClr val="C7C8CA"/>
                </a:solidFill>
                <a:latin typeface="Calibri"/>
                <a:cs typeface="Calibri"/>
              </a:rPr>
              <a:t>ALFA</a:t>
            </a:r>
            <a:r>
              <a:rPr dirty="0" sz="125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50" spc="75">
                <a:solidFill>
                  <a:srgbClr val="C7C8CA"/>
                </a:solidFill>
                <a:latin typeface="Calibri"/>
                <a:cs typeface="Calibri"/>
              </a:rPr>
              <a:t>ROMEO</a:t>
            </a:r>
            <a:r>
              <a:rPr dirty="0" sz="1250" spc="3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50" spc="90">
                <a:solidFill>
                  <a:srgbClr val="C7C8CA"/>
                </a:solidFill>
                <a:latin typeface="Calibri"/>
                <a:cs typeface="Calibri"/>
              </a:rPr>
              <a:t>MERCHANDISE</a:t>
            </a:r>
            <a:endParaRPr sz="1250">
              <a:latin typeface="Calibri"/>
              <a:cs typeface="Calibri"/>
            </a:endParaRPr>
          </a:p>
          <a:p>
            <a:pPr marL="12700" marR="5080" indent="17780">
              <a:lnSpc>
                <a:spcPct val="125000"/>
              </a:lnSpc>
              <a:spcBef>
                <a:spcPts val="400"/>
              </a:spcBef>
            </a:pP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Bring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legendary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distinction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your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personal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lifestyle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sumptuous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accessories.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logo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adorns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an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exclusive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selection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professional,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active,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travel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home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accessories,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well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apparel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gift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cards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for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your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favorite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enthusiast.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Shop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complete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collection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at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C7C8CA"/>
                </a:solidFill>
                <a:latin typeface="Calibri"/>
                <a:cs typeface="Calibri"/>
              </a:rPr>
              <a:t>shopalfaromeousa.com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5855695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marL="35560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39383A"/>
                </a:solidFill>
                <a:latin typeface="Trebuchet MS"/>
                <a:cs typeface="Trebuchet MS"/>
              </a:rPr>
              <a:t>53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sp>
          <p:nvSpPr>
            <p:cNvPr id="3" name="object 3" descr=""/>
            <p:cNvSpPr/>
            <p:nvPr/>
          </p:nvSpPr>
          <p:spPr>
            <a:xfrm>
              <a:off x="0" y="8703259"/>
              <a:ext cx="8229600" cy="2270125"/>
            </a:xfrm>
            <a:custGeom>
              <a:avLst/>
              <a:gdLst/>
              <a:ahLst/>
              <a:cxnLst/>
              <a:rect l="l" t="t" r="r" b="b"/>
              <a:pathLst>
                <a:path w="8229600" h="2270125">
                  <a:moveTo>
                    <a:pt x="8229600" y="0"/>
                  </a:moveTo>
                  <a:lnTo>
                    <a:pt x="0" y="0"/>
                  </a:lnTo>
                  <a:lnTo>
                    <a:pt x="0" y="2269540"/>
                  </a:lnTo>
                  <a:lnTo>
                    <a:pt x="8229600" y="226954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8703259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8699941"/>
              <a:ext cx="8229600" cy="6350"/>
            </a:xfrm>
            <a:custGeom>
              <a:avLst/>
              <a:gdLst/>
              <a:ahLst/>
              <a:cxnLst/>
              <a:rect l="l" t="t" r="r" b="b"/>
              <a:pathLst>
                <a:path w="8229600" h="6350">
                  <a:moveTo>
                    <a:pt x="0" y="0"/>
                  </a:moveTo>
                  <a:lnTo>
                    <a:pt x="0" y="6350"/>
                  </a:lnTo>
                  <a:lnTo>
                    <a:pt x="8229600" y="6350"/>
                  </a:lnTo>
                  <a:lnTo>
                    <a:pt x="8229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0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algn="r" marR="28575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54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33242" y="10373817"/>
            <a:ext cx="70421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SOCIAL</a:t>
            </a:r>
            <a:r>
              <a:rPr dirty="0" sz="700" spc="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MEDIA 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8229600" y="0"/>
            <a:ext cx="8229600" cy="10972800"/>
            <a:chOff x="8229600" y="0"/>
            <a:chExt cx="8229600" cy="10972800"/>
          </a:xfrm>
        </p:grpSpPr>
        <p:sp>
          <p:nvSpPr>
            <p:cNvPr id="9" name="object 9" descr=""/>
            <p:cNvSpPr/>
            <p:nvPr/>
          </p:nvSpPr>
          <p:spPr>
            <a:xfrm>
              <a:off x="8229600" y="8703259"/>
              <a:ext cx="8229600" cy="2270125"/>
            </a:xfrm>
            <a:custGeom>
              <a:avLst/>
              <a:gdLst/>
              <a:ahLst/>
              <a:cxnLst/>
              <a:rect l="l" t="t" r="r" b="b"/>
              <a:pathLst>
                <a:path w="8229600" h="2270125">
                  <a:moveTo>
                    <a:pt x="8229600" y="0"/>
                  </a:moveTo>
                  <a:lnTo>
                    <a:pt x="0" y="0"/>
                  </a:lnTo>
                  <a:lnTo>
                    <a:pt x="0" y="2269540"/>
                  </a:lnTo>
                  <a:lnTo>
                    <a:pt x="8229600" y="226954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229600" cy="8703259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8229600" y="8699941"/>
              <a:ext cx="8229600" cy="6350"/>
            </a:xfrm>
            <a:custGeom>
              <a:avLst/>
              <a:gdLst/>
              <a:ahLst/>
              <a:cxnLst/>
              <a:rect l="l" t="t" r="r" b="b"/>
              <a:pathLst>
                <a:path w="8229600" h="6350">
                  <a:moveTo>
                    <a:pt x="0" y="0"/>
                  </a:moveTo>
                  <a:lnTo>
                    <a:pt x="0" y="6350"/>
                  </a:lnTo>
                  <a:lnTo>
                    <a:pt x="8229600" y="6350"/>
                  </a:lnTo>
                  <a:lnTo>
                    <a:pt x="8229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3555675" y="9463932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179755" y="0"/>
                  </a:moveTo>
                  <a:lnTo>
                    <a:pt x="131969" y="6421"/>
                  </a:lnTo>
                  <a:lnTo>
                    <a:pt x="89029" y="24542"/>
                  </a:lnTo>
                  <a:lnTo>
                    <a:pt x="52649" y="52649"/>
                  </a:lnTo>
                  <a:lnTo>
                    <a:pt x="24542" y="89029"/>
                  </a:lnTo>
                  <a:lnTo>
                    <a:pt x="6421" y="131969"/>
                  </a:lnTo>
                  <a:lnTo>
                    <a:pt x="0" y="179755"/>
                  </a:lnTo>
                  <a:lnTo>
                    <a:pt x="6421" y="227541"/>
                  </a:lnTo>
                  <a:lnTo>
                    <a:pt x="24542" y="270481"/>
                  </a:lnTo>
                  <a:lnTo>
                    <a:pt x="52649" y="306862"/>
                  </a:lnTo>
                  <a:lnTo>
                    <a:pt x="89029" y="334969"/>
                  </a:lnTo>
                  <a:lnTo>
                    <a:pt x="131969" y="353090"/>
                  </a:lnTo>
                  <a:lnTo>
                    <a:pt x="179755" y="359511"/>
                  </a:lnTo>
                  <a:lnTo>
                    <a:pt x="227546" y="353090"/>
                  </a:lnTo>
                  <a:lnTo>
                    <a:pt x="270487" y="334969"/>
                  </a:lnTo>
                  <a:lnTo>
                    <a:pt x="306866" y="306862"/>
                  </a:lnTo>
                  <a:lnTo>
                    <a:pt x="334972" y="270481"/>
                  </a:lnTo>
                  <a:lnTo>
                    <a:pt x="353091" y="227541"/>
                  </a:lnTo>
                  <a:lnTo>
                    <a:pt x="359511" y="179755"/>
                  </a:lnTo>
                  <a:lnTo>
                    <a:pt x="353091" y="131969"/>
                  </a:lnTo>
                  <a:lnTo>
                    <a:pt x="334972" y="89029"/>
                  </a:lnTo>
                  <a:lnTo>
                    <a:pt x="306866" y="52649"/>
                  </a:lnTo>
                  <a:lnTo>
                    <a:pt x="270487" y="24542"/>
                  </a:lnTo>
                  <a:lnTo>
                    <a:pt x="227546" y="6421"/>
                  </a:lnTo>
                  <a:lnTo>
                    <a:pt x="179755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90611" y="9557404"/>
              <a:ext cx="89623" cy="172567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13064776" y="9463932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179768" y="0"/>
                  </a:moveTo>
                  <a:lnTo>
                    <a:pt x="131981" y="6421"/>
                  </a:lnTo>
                  <a:lnTo>
                    <a:pt x="89039" y="24542"/>
                  </a:lnTo>
                  <a:lnTo>
                    <a:pt x="52655" y="52649"/>
                  </a:lnTo>
                  <a:lnTo>
                    <a:pt x="24545" y="89029"/>
                  </a:lnTo>
                  <a:lnTo>
                    <a:pt x="6422" y="131969"/>
                  </a:lnTo>
                  <a:lnTo>
                    <a:pt x="0" y="179755"/>
                  </a:lnTo>
                  <a:lnTo>
                    <a:pt x="6422" y="227541"/>
                  </a:lnTo>
                  <a:lnTo>
                    <a:pt x="24545" y="270481"/>
                  </a:lnTo>
                  <a:lnTo>
                    <a:pt x="52655" y="306862"/>
                  </a:lnTo>
                  <a:lnTo>
                    <a:pt x="89039" y="334969"/>
                  </a:lnTo>
                  <a:lnTo>
                    <a:pt x="131981" y="353090"/>
                  </a:lnTo>
                  <a:lnTo>
                    <a:pt x="179768" y="359511"/>
                  </a:lnTo>
                  <a:lnTo>
                    <a:pt x="227558" y="353090"/>
                  </a:lnTo>
                  <a:lnTo>
                    <a:pt x="270500" y="334969"/>
                  </a:lnTo>
                  <a:lnTo>
                    <a:pt x="306879" y="306862"/>
                  </a:lnTo>
                  <a:lnTo>
                    <a:pt x="334985" y="270481"/>
                  </a:lnTo>
                  <a:lnTo>
                    <a:pt x="353104" y="227541"/>
                  </a:lnTo>
                  <a:lnTo>
                    <a:pt x="359524" y="179755"/>
                  </a:lnTo>
                  <a:lnTo>
                    <a:pt x="353104" y="131969"/>
                  </a:lnTo>
                  <a:lnTo>
                    <a:pt x="334985" y="89029"/>
                  </a:lnTo>
                  <a:lnTo>
                    <a:pt x="306879" y="52649"/>
                  </a:lnTo>
                  <a:lnTo>
                    <a:pt x="270500" y="24542"/>
                  </a:lnTo>
                  <a:lnTo>
                    <a:pt x="227558" y="6421"/>
                  </a:lnTo>
                  <a:lnTo>
                    <a:pt x="179768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58259" y="9573572"/>
              <a:ext cx="172567" cy="140233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2573905" y="9463932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179755" y="0"/>
                  </a:moveTo>
                  <a:lnTo>
                    <a:pt x="131969" y="6421"/>
                  </a:lnTo>
                  <a:lnTo>
                    <a:pt x="89029" y="24542"/>
                  </a:lnTo>
                  <a:lnTo>
                    <a:pt x="52649" y="52649"/>
                  </a:lnTo>
                  <a:lnTo>
                    <a:pt x="24542" y="89029"/>
                  </a:lnTo>
                  <a:lnTo>
                    <a:pt x="6421" y="131969"/>
                  </a:lnTo>
                  <a:lnTo>
                    <a:pt x="0" y="179755"/>
                  </a:lnTo>
                  <a:lnTo>
                    <a:pt x="6421" y="227541"/>
                  </a:lnTo>
                  <a:lnTo>
                    <a:pt x="24542" y="270481"/>
                  </a:lnTo>
                  <a:lnTo>
                    <a:pt x="52649" y="306862"/>
                  </a:lnTo>
                  <a:lnTo>
                    <a:pt x="89029" y="334969"/>
                  </a:lnTo>
                  <a:lnTo>
                    <a:pt x="131969" y="353090"/>
                  </a:lnTo>
                  <a:lnTo>
                    <a:pt x="179755" y="359511"/>
                  </a:lnTo>
                  <a:lnTo>
                    <a:pt x="227541" y="353090"/>
                  </a:lnTo>
                  <a:lnTo>
                    <a:pt x="270481" y="334969"/>
                  </a:lnTo>
                  <a:lnTo>
                    <a:pt x="306862" y="306862"/>
                  </a:lnTo>
                  <a:lnTo>
                    <a:pt x="334969" y="270481"/>
                  </a:lnTo>
                  <a:lnTo>
                    <a:pt x="353090" y="227541"/>
                  </a:lnTo>
                  <a:lnTo>
                    <a:pt x="359511" y="179755"/>
                  </a:lnTo>
                  <a:lnTo>
                    <a:pt x="353090" y="131969"/>
                  </a:lnTo>
                  <a:lnTo>
                    <a:pt x="334969" y="89029"/>
                  </a:lnTo>
                  <a:lnTo>
                    <a:pt x="306862" y="52649"/>
                  </a:lnTo>
                  <a:lnTo>
                    <a:pt x="270481" y="24542"/>
                  </a:lnTo>
                  <a:lnTo>
                    <a:pt x="227541" y="6421"/>
                  </a:lnTo>
                  <a:lnTo>
                    <a:pt x="179755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663658" y="9553692"/>
              <a:ext cx="180000" cy="180001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15855695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55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0755334" y="9510776"/>
            <a:ext cx="15417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250">
                <a:solidFill>
                  <a:srgbClr val="C7C8CA"/>
                </a:solidFill>
                <a:latin typeface="Arial"/>
                <a:cs typeface="Arial"/>
              </a:rPr>
              <a:t>@alfaromeousa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229600" cy="109728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0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algn="r" marR="85090">
              <a:lnSpc>
                <a:spcPct val="100000"/>
              </a:lnSpc>
              <a:spcBef>
                <a:spcPts val="140"/>
              </a:spcBef>
            </a:pPr>
            <a:r>
              <a:rPr dirty="0" sz="700" spc="-50" b="1">
                <a:solidFill>
                  <a:srgbClr val="231F20"/>
                </a:solidFill>
                <a:latin typeface="Trebuchet MS"/>
                <a:cs typeface="Trebuchet MS"/>
              </a:rPr>
              <a:t>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34644" y="10373817"/>
            <a:ext cx="7454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45" b="1">
                <a:solidFill>
                  <a:srgbClr val="C7C8CA"/>
                </a:solidFill>
                <a:latin typeface="Trebuchet MS"/>
                <a:cs typeface="Trebuchet MS"/>
              </a:rPr>
              <a:t>INTRODUCTION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170018" y="7182358"/>
            <a:ext cx="5078095" cy="1358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590" marR="5080" indent="-8890">
              <a:lnSpc>
                <a:spcPct val="125000"/>
              </a:lnSpc>
              <a:spcBef>
                <a:spcPts val="100"/>
              </a:spcBef>
            </a:pPr>
            <a:r>
              <a:rPr dirty="0" sz="1000" spc="70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1000" spc="5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000" spc="55">
                <a:solidFill>
                  <a:srgbClr val="C7C8CA"/>
                </a:solidFill>
                <a:latin typeface="Calibri"/>
                <a:cs typeface="Calibri"/>
              </a:rPr>
              <a:t>COUPE</a:t>
            </a:r>
            <a:r>
              <a:rPr dirty="0" sz="1000" spc="2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captivating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mix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progressive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technology,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race-inspired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performance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and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seductive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styling,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Coupe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thrills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devotees,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performance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enthusiasts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and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car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connoisseurs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alike.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world’s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foremost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racing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chassis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designers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collaborated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on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its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highly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praised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framework.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Its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monocoque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chassis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other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advanced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lightweight technologies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help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put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performance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into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 supercar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territory </a:t>
            </a:r>
            <a:r>
              <a:rPr dirty="0" sz="1000" spc="254" b="1">
                <a:solidFill>
                  <a:srgbClr val="C7C8CA"/>
                </a:solidFill>
                <a:latin typeface="Trebuchet MS"/>
                <a:cs typeface="Trebuchet MS"/>
              </a:rPr>
              <a:t>—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reflect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more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than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century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innovation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racetrack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wins.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supreme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performance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can</a:t>
            </a:r>
            <a:endParaRPr sz="1000">
              <a:latin typeface="Trebuchet MS"/>
              <a:cs typeface="Trebuchet MS"/>
            </a:endParaRPr>
          </a:p>
          <a:p>
            <a:pPr marL="26670">
              <a:lnSpc>
                <a:spcPct val="100000"/>
              </a:lnSpc>
              <a:spcBef>
                <a:spcPts val="300"/>
              </a:spcBef>
            </a:pP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be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experienced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first-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hand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instead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admired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from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afar.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8229600" y="0"/>
            <a:ext cx="8229600" cy="10972800"/>
            <a:chOff x="8229600" y="0"/>
            <a:chExt cx="8229600" cy="10972800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0697972" y="6995197"/>
              <a:ext cx="5761355" cy="853440"/>
            </a:xfrm>
            <a:custGeom>
              <a:avLst/>
              <a:gdLst/>
              <a:ahLst/>
              <a:cxnLst/>
              <a:rect l="l" t="t" r="r" b="b"/>
              <a:pathLst>
                <a:path w="5761355" h="853440">
                  <a:moveTo>
                    <a:pt x="5761228" y="846836"/>
                  </a:moveTo>
                  <a:lnTo>
                    <a:pt x="608507" y="846836"/>
                  </a:lnTo>
                  <a:lnTo>
                    <a:pt x="608507" y="853186"/>
                  </a:lnTo>
                  <a:lnTo>
                    <a:pt x="5761228" y="853186"/>
                  </a:lnTo>
                  <a:lnTo>
                    <a:pt x="5761228" y="846836"/>
                  </a:lnTo>
                  <a:close/>
                </a:path>
                <a:path w="5761355" h="853440">
                  <a:moveTo>
                    <a:pt x="5761228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5761228" y="6350"/>
                  </a:lnTo>
                  <a:lnTo>
                    <a:pt x="5761228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15855695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140"/>
              </a:spcBef>
            </a:pPr>
            <a:r>
              <a:rPr dirty="0" sz="700" spc="-50" b="1">
                <a:solidFill>
                  <a:srgbClr val="231F20"/>
                </a:solidFill>
                <a:latin typeface="Trebuchet MS"/>
                <a:cs typeface="Trebuchet MS"/>
              </a:rPr>
              <a:t>5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667492" y="7007773"/>
            <a:ext cx="3088005" cy="805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070"/>
              </a:lnSpc>
              <a:spcBef>
                <a:spcPts val="100"/>
              </a:spcBef>
            </a:pPr>
            <a:r>
              <a:rPr dirty="0" sz="2700" spc="160" b="1">
                <a:solidFill>
                  <a:srgbClr val="C7C8CA"/>
                </a:solidFill>
                <a:latin typeface="Trebuchet MS"/>
                <a:cs typeface="Trebuchet MS"/>
              </a:rPr>
              <a:t>PASSION</a:t>
            </a:r>
            <a:r>
              <a:rPr dirty="0" sz="27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2700" spc="160" b="1">
                <a:solidFill>
                  <a:srgbClr val="C7C8CA"/>
                </a:solidFill>
                <a:latin typeface="Trebuchet MS"/>
                <a:cs typeface="Trebuchet MS"/>
              </a:rPr>
              <a:t>RUNS</a:t>
            </a:r>
            <a:endParaRPr sz="2700">
              <a:latin typeface="Trebuchet MS"/>
              <a:cs typeface="Trebuchet MS"/>
            </a:endParaRPr>
          </a:p>
          <a:p>
            <a:pPr marL="609600">
              <a:lnSpc>
                <a:spcPts val="3070"/>
              </a:lnSpc>
            </a:pPr>
            <a:r>
              <a:rPr dirty="0" sz="2700" b="1">
                <a:solidFill>
                  <a:srgbClr val="C7C8CA"/>
                </a:solidFill>
                <a:latin typeface="Trebuchet MS"/>
                <a:cs typeface="Trebuchet MS"/>
              </a:rPr>
              <a:t>IN</a:t>
            </a:r>
            <a:r>
              <a:rPr dirty="0" sz="27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270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2700" spc="-3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2700" spc="155" b="1">
                <a:solidFill>
                  <a:srgbClr val="C7C8CA"/>
                </a:solidFill>
                <a:latin typeface="Trebuchet MS"/>
                <a:cs typeface="Trebuchet MS"/>
              </a:rPr>
              <a:t>FAMILY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129870" y="8036814"/>
            <a:ext cx="5092065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1590" marR="5080" indent="-9525">
              <a:lnSpc>
                <a:spcPct val="125000"/>
              </a:lnSpc>
              <a:spcBef>
                <a:spcPts val="100"/>
              </a:spcBef>
            </a:pPr>
            <a:r>
              <a:rPr dirty="0" sz="1000" spc="70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1000" spc="-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000" spc="80">
                <a:solidFill>
                  <a:srgbClr val="C7C8CA"/>
                </a:solidFill>
                <a:latin typeface="Calibri"/>
                <a:cs typeface="Calibri"/>
              </a:rPr>
              <a:t>SPIDER</a:t>
            </a:r>
            <a:r>
              <a:rPr dirty="0" sz="1000" spc="10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Spider</a:t>
            </a:r>
            <a:r>
              <a:rPr dirty="0" sz="1000" spc="-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delivers</a:t>
            </a:r>
            <a:r>
              <a:rPr dirty="0" sz="1000" spc="-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thrill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Coupe’s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sharp</a:t>
            </a:r>
            <a:r>
              <a:rPr dirty="0" sz="1000" spc="-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corners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and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quick</a:t>
            </a:r>
            <a:r>
              <a:rPr dirty="0" sz="1000" spc="-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turn-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ins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open-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air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exhilaration.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Beyond</a:t>
            </a:r>
            <a:r>
              <a:rPr dirty="0" sz="1000" spc="-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delivering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outdoor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splendor</a:t>
            </a:r>
            <a:r>
              <a:rPr dirty="0" sz="1000" spc="-1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its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fullest,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open-air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design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Spider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turns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glances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into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gazes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gleaming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endParaRPr sz="1000">
              <a:latin typeface="Trebuchet MS"/>
              <a:cs typeface="Trebuchet MS"/>
            </a:endParaRPr>
          </a:p>
          <a:p>
            <a:pPr algn="just" marL="21590">
              <a:lnSpc>
                <a:spcPct val="100000"/>
              </a:lnSpc>
              <a:spcBef>
                <a:spcPts val="300"/>
              </a:spcBef>
            </a:pP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accents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found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inside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out.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also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contributes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to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its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overall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performance:</a:t>
            </a:r>
            <a:endParaRPr sz="1000">
              <a:latin typeface="Trebuchet MS"/>
              <a:cs typeface="Trebuchet MS"/>
            </a:endParaRPr>
          </a:p>
          <a:p>
            <a:pPr algn="just" marL="21590" marR="120014" indent="3175">
              <a:lnSpc>
                <a:spcPct val="125000"/>
              </a:lnSpc>
            </a:pP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its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rigid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but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ultralight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 carbon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monocoque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chassis,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 windshield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surround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halo are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key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 reasons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why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its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removable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soft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top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adds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only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minimal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weight.</a:t>
            </a:r>
            <a:endParaRPr sz="1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0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algn="r" marR="77470">
              <a:lnSpc>
                <a:spcPct val="100000"/>
              </a:lnSpc>
              <a:spcBef>
                <a:spcPts val="140"/>
              </a:spcBef>
            </a:pPr>
            <a:r>
              <a:rPr dirty="0" sz="700" spc="-50" b="1">
                <a:solidFill>
                  <a:srgbClr val="231F20"/>
                </a:solidFill>
                <a:latin typeface="Trebuchet MS"/>
                <a:cs typeface="Trebuchet MS"/>
              </a:rPr>
              <a:t>6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736544" y="10373817"/>
            <a:ext cx="44767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50" b="1">
                <a:solidFill>
                  <a:srgbClr val="C7C8CA"/>
                </a:solidFill>
                <a:latin typeface="Trebuchet MS"/>
                <a:cs typeface="Trebuchet MS"/>
              </a:rPr>
              <a:t>HISTORY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28895" rIns="0" bIns="0" rtlCol="0" vert="horz">
            <a:spAutoFit/>
          </a:bodyPr>
          <a:lstStyle/>
          <a:p>
            <a:pPr marL="873125">
              <a:lnSpc>
                <a:spcPct val="100000"/>
              </a:lnSpc>
              <a:spcBef>
                <a:spcPts val="100"/>
              </a:spcBef>
            </a:pPr>
            <a:r>
              <a:rPr dirty="0" sz="2700" spc="-20">
                <a:solidFill>
                  <a:srgbClr val="C7C8CA"/>
                </a:solidFill>
              </a:rPr>
              <a:t>A</a:t>
            </a:r>
            <a:r>
              <a:rPr dirty="0" sz="2700" spc="-55">
                <a:solidFill>
                  <a:srgbClr val="C7C8CA"/>
                </a:solidFill>
              </a:rPr>
              <a:t> </a:t>
            </a:r>
            <a:r>
              <a:rPr dirty="0" sz="2700">
                <a:solidFill>
                  <a:srgbClr val="C7C8CA"/>
                </a:solidFill>
              </a:rPr>
              <a:t>POWERFUL</a:t>
            </a:r>
            <a:r>
              <a:rPr dirty="0" sz="2700" spc="-55">
                <a:solidFill>
                  <a:srgbClr val="C7C8CA"/>
                </a:solidFill>
              </a:rPr>
              <a:t> </a:t>
            </a:r>
            <a:r>
              <a:rPr dirty="0" sz="2700" spc="85">
                <a:solidFill>
                  <a:srgbClr val="C7C8CA"/>
                </a:solidFill>
              </a:rPr>
              <a:t>BACKSTORY</a:t>
            </a:r>
            <a:endParaRPr sz="2700"/>
          </a:p>
        </p:txBody>
      </p:sp>
      <p:sp>
        <p:nvSpPr>
          <p:cNvPr id="5" name="object 5" descr=""/>
          <p:cNvSpPr txBox="1"/>
          <p:nvPr/>
        </p:nvSpPr>
        <p:spPr>
          <a:xfrm>
            <a:off x="3033267" y="3379584"/>
            <a:ext cx="27432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20" i="1">
                <a:solidFill>
                  <a:srgbClr val="FFFFFF"/>
                </a:solidFill>
                <a:latin typeface="Calibri"/>
                <a:cs typeface="Calibri"/>
              </a:rPr>
              <a:t>1929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663184" y="3941950"/>
            <a:ext cx="27686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20" i="1">
                <a:solidFill>
                  <a:srgbClr val="FFFFFF"/>
                </a:solidFill>
                <a:latin typeface="Calibri"/>
                <a:cs typeface="Calibri"/>
              </a:rPr>
              <a:t>1932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810539" y="2172303"/>
            <a:ext cx="4826635" cy="9474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For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more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than</a:t>
            </a:r>
            <a:r>
              <a:rPr dirty="0" sz="1200" spc="4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one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hundred</a:t>
            </a:r>
            <a:r>
              <a:rPr dirty="0" sz="1200" spc="4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five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years,</a:t>
            </a:r>
            <a:r>
              <a:rPr dirty="0" sz="1200" spc="4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50">
                <a:solidFill>
                  <a:srgbClr val="C7C8CA"/>
                </a:solidFill>
                <a:latin typeface="Calibri"/>
                <a:cs typeface="Calibri"/>
              </a:rPr>
              <a:t>Alfa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Romeo</a:t>
            </a:r>
            <a:r>
              <a:rPr dirty="0" sz="1200" spc="4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has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earned</a:t>
            </a:r>
            <a:r>
              <a:rPr dirty="0" sz="1200" spc="4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25">
                <a:solidFill>
                  <a:srgbClr val="C7C8CA"/>
                </a:solidFill>
                <a:latin typeface="Calibri"/>
                <a:cs typeface="Calibri"/>
              </a:rPr>
              <a:t>its</a:t>
            </a:r>
            <a:endParaRPr sz="1200">
              <a:latin typeface="Calibri"/>
              <a:cs typeface="Calibri"/>
            </a:endParaRPr>
          </a:p>
          <a:p>
            <a:pPr marL="12700" marR="252729" indent="5715">
              <a:lnSpc>
                <a:spcPct val="104200"/>
              </a:lnSpc>
            </a:pP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high-performance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reputation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through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daring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innovation.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With</a:t>
            </a:r>
            <a:r>
              <a:rPr dirty="0" sz="1200" spc="4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a</a:t>
            </a:r>
            <a:r>
              <a:rPr dirty="0" sz="1200" spc="4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proven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record</a:t>
            </a:r>
            <a:r>
              <a:rPr dirty="0" sz="1200" spc="1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of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European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World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Championships,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10">
                <a:solidFill>
                  <a:srgbClr val="C7C8CA"/>
                </a:solidFill>
                <a:latin typeface="Calibri"/>
                <a:cs typeface="Calibri"/>
              </a:rPr>
              <a:t>those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55">
                <a:solidFill>
                  <a:srgbClr val="C7C8CA"/>
                </a:solidFill>
                <a:latin typeface="Calibri"/>
                <a:cs typeface="Calibri"/>
              </a:rPr>
              <a:t>risks</a:t>
            </a:r>
            <a:r>
              <a:rPr dirty="0" sz="1200" spc="2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proved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valuable</a:t>
            </a:r>
            <a:r>
              <a:rPr dirty="0" sz="1200" spc="6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on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both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track</a:t>
            </a:r>
            <a:r>
              <a:rPr dirty="0" sz="1200" spc="60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1200" spc="65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C7C8CA"/>
                </a:solidFill>
                <a:latin typeface="Calibri"/>
                <a:cs typeface="Calibri"/>
              </a:rPr>
              <a:t>street.</a:t>
            </a:r>
            <a:endParaRPr sz="12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120"/>
              </a:spcBef>
            </a:pPr>
            <a:r>
              <a:rPr dirty="0" sz="1000" spc="-20" i="1">
                <a:solidFill>
                  <a:srgbClr val="FFFFFF"/>
                </a:solidFill>
                <a:latin typeface="Calibri"/>
                <a:cs typeface="Calibri"/>
              </a:rPr>
              <a:t>1938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989835" y="3470008"/>
            <a:ext cx="24892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60" i="1">
                <a:solidFill>
                  <a:srgbClr val="FFFFFF"/>
                </a:solidFill>
                <a:latin typeface="Calibri"/>
                <a:cs typeface="Calibri"/>
              </a:rPr>
              <a:t>1910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288736" y="4915362"/>
            <a:ext cx="4009390" cy="420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555"/>
              </a:lnSpc>
              <a:spcBef>
                <a:spcPts val="100"/>
              </a:spcBef>
            </a:pPr>
            <a:r>
              <a:rPr dirty="0" sz="1600" spc="-150">
                <a:solidFill>
                  <a:srgbClr val="FFFFFF"/>
                </a:solidFill>
                <a:latin typeface="Garamond"/>
                <a:cs typeface="Garamond"/>
              </a:rPr>
              <a:t>“I</a:t>
            </a:r>
            <a:r>
              <a:rPr dirty="0" sz="1600" spc="5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>
                <a:solidFill>
                  <a:srgbClr val="FFFFFF"/>
                </a:solidFill>
                <a:latin typeface="Garamond"/>
                <a:cs typeface="Garamond"/>
              </a:rPr>
              <a:t>feel</a:t>
            </a:r>
            <a:r>
              <a:rPr dirty="0" sz="1600" spc="-95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 spc="-170">
                <a:solidFill>
                  <a:srgbClr val="FFFFFF"/>
                </a:solidFill>
                <a:latin typeface="Garamond"/>
                <a:cs typeface="Garamond"/>
              </a:rPr>
              <a:t>for</a:t>
            </a:r>
            <a:r>
              <a:rPr dirty="0" sz="1600" spc="7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Garamond"/>
                <a:cs typeface="Garamond"/>
              </a:rPr>
              <a:t>Alfa</a:t>
            </a:r>
            <a:r>
              <a:rPr dirty="0" sz="1600" spc="-5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>
                <a:solidFill>
                  <a:srgbClr val="FFFFFF"/>
                </a:solidFill>
                <a:latin typeface="Garamond"/>
                <a:cs typeface="Garamond"/>
              </a:rPr>
              <a:t>the</a:t>
            </a:r>
            <a:r>
              <a:rPr dirty="0" sz="1600" spc="-5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Garamond"/>
                <a:cs typeface="Garamond"/>
              </a:rPr>
              <a:t>same</a:t>
            </a:r>
            <a:r>
              <a:rPr dirty="0" sz="1600" spc="-5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>
                <a:solidFill>
                  <a:srgbClr val="FFFFFF"/>
                </a:solidFill>
                <a:latin typeface="Garamond"/>
                <a:cs typeface="Garamond"/>
              </a:rPr>
              <a:t>tenderness</a:t>
            </a:r>
            <a:r>
              <a:rPr dirty="0" sz="1600" spc="-5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Garamond"/>
                <a:cs typeface="Garamond"/>
              </a:rPr>
              <a:t>one</a:t>
            </a:r>
            <a:endParaRPr sz="1600">
              <a:latin typeface="Garamond"/>
              <a:cs typeface="Garamond"/>
            </a:endParaRPr>
          </a:p>
          <a:p>
            <a:pPr marL="594360">
              <a:lnSpc>
                <a:spcPts val="1555"/>
              </a:lnSpc>
            </a:pPr>
            <a:r>
              <a:rPr dirty="0" sz="1600">
                <a:solidFill>
                  <a:srgbClr val="FFFFFF"/>
                </a:solidFill>
                <a:latin typeface="Garamond"/>
                <a:cs typeface="Garamond"/>
              </a:rPr>
              <a:t>feels</a:t>
            </a:r>
            <a:r>
              <a:rPr dirty="0" sz="1600" spc="65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 spc="-130">
                <a:solidFill>
                  <a:srgbClr val="FFFFFF"/>
                </a:solidFill>
                <a:latin typeface="Garamond"/>
                <a:cs typeface="Garamond"/>
              </a:rPr>
              <a:t>when</a:t>
            </a:r>
            <a:r>
              <a:rPr dirty="0" sz="1600" spc="7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 spc="-90">
                <a:solidFill>
                  <a:srgbClr val="FFFFFF"/>
                </a:solidFill>
                <a:latin typeface="Garamond"/>
                <a:cs typeface="Garamond"/>
              </a:rPr>
              <a:t>remembering</a:t>
            </a:r>
            <a:r>
              <a:rPr dirty="0" sz="1600" spc="7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 spc="55">
                <a:solidFill>
                  <a:srgbClr val="FFFFFF"/>
                </a:solidFill>
                <a:latin typeface="Garamond"/>
                <a:cs typeface="Garamond"/>
              </a:rPr>
              <a:t>his</a:t>
            </a:r>
            <a:r>
              <a:rPr dirty="0" sz="1600" spc="7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>
                <a:solidFill>
                  <a:srgbClr val="FFFFFF"/>
                </a:solidFill>
                <a:latin typeface="Garamond"/>
                <a:cs typeface="Garamond"/>
              </a:rPr>
              <a:t>first</a:t>
            </a:r>
            <a:r>
              <a:rPr dirty="0" sz="1600" spc="7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1600" spc="-65">
                <a:solidFill>
                  <a:srgbClr val="FFFFFF"/>
                </a:solidFill>
                <a:latin typeface="Garamond"/>
                <a:cs typeface="Garamond"/>
              </a:rPr>
              <a:t>lov</a:t>
            </a:r>
            <a:r>
              <a:rPr dirty="0" sz="1600" spc="-90">
                <a:solidFill>
                  <a:srgbClr val="FFFFFF"/>
                </a:solidFill>
                <a:latin typeface="Garamond"/>
                <a:cs typeface="Garamond"/>
              </a:rPr>
              <a:t>e</a:t>
            </a:r>
            <a:r>
              <a:rPr dirty="0" sz="1600" spc="-830">
                <a:solidFill>
                  <a:srgbClr val="FFFFFF"/>
                </a:solidFill>
                <a:latin typeface="Garamond"/>
                <a:cs typeface="Garamond"/>
              </a:rPr>
              <a:t>”</a:t>
            </a:r>
            <a:r>
              <a:rPr dirty="0" sz="1600" spc="-145">
                <a:solidFill>
                  <a:srgbClr val="FFFFFF"/>
                </a:solidFill>
                <a:latin typeface="Garamond"/>
                <a:cs typeface="Garamond"/>
              </a:rPr>
              <a:t>.</a:t>
            </a:r>
            <a:r>
              <a:rPr dirty="0" sz="1600" spc="185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800" spc="-290">
                <a:solidFill>
                  <a:srgbClr val="FFFFFF"/>
                </a:solidFill>
                <a:latin typeface="Garamond"/>
                <a:cs typeface="Garamond"/>
              </a:rPr>
              <a:t>—</a:t>
            </a:r>
            <a:r>
              <a:rPr dirty="0" sz="800" spc="15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800" spc="-135">
                <a:solidFill>
                  <a:srgbClr val="FFFFFF"/>
                </a:solidFill>
                <a:latin typeface="Garamond"/>
                <a:cs typeface="Garamond"/>
              </a:rPr>
              <a:t>Enzo</a:t>
            </a:r>
            <a:r>
              <a:rPr dirty="0" sz="800" spc="15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800" spc="-10">
                <a:solidFill>
                  <a:srgbClr val="FFFFFF"/>
                </a:solidFill>
                <a:latin typeface="Garamond"/>
                <a:cs typeface="Garamond"/>
              </a:rPr>
              <a:t>Ferrari</a:t>
            </a:r>
            <a:endParaRPr sz="800">
              <a:latin typeface="Garamond"/>
              <a:cs typeface="Garamond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137341" y="9117129"/>
            <a:ext cx="4032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270">
                <a:solidFill>
                  <a:srgbClr val="C7C8CA"/>
                </a:solidFill>
                <a:latin typeface="Arial"/>
                <a:cs typeface="Arial"/>
              </a:rPr>
              <a:t>1967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sp>
          <p:nvSpPr>
            <p:cNvPr id="12" name="object 12" descr=""/>
            <p:cNvSpPr/>
            <p:nvPr/>
          </p:nvSpPr>
          <p:spPr>
            <a:xfrm>
              <a:off x="0" y="1421764"/>
              <a:ext cx="6061710" cy="553085"/>
            </a:xfrm>
            <a:custGeom>
              <a:avLst/>
              <a:gdLst/>
              <a:ahLst/>
              <a:cxnLst/>
              <a:rect l="l" t="t" r="r" b="b"/>
              <a:pathLst>
                <a:path w="6061710" h="553085">
                  <a:moveTo>
                    <a:pt x="6061456" y="546468"/>
                  </a:moveTo>
                  <a:lnTo>
                    <a:pt x="0" y="546468"/>
                  </a:lnTo>
                  <a:lnTo>
                    <a:pt x="0" y="552818"/>
                  </a:lnTo>
                  <a:lnTo>
                    <a:pt x="6061456" y="552818"/>
                  </a:lnTo>
                  <a:lnTo>
                    <a:pt x="6061456" y="546468"/>
                  </a:lnTo>
                  <a:close/>
                </a:path>
                <a:path w="6061710" h="553085">
                  <a:moveTo>
                    <a:pt x="606145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6061456" y="6350"/>
                  </a:lnTo>
                  <a:lnTo>
                    <a:pt x="6061456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9600" y="4088803"/>
              <a:ext cx="6931786" cy="543753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71592" y="4088802"/>
              <a:ext cx="3680599" cy="2305939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9600" y="3150958"/>
              <a:ext cx="11226" cy="1003846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40826" y="2241550"/>
              <a:ext cx="1898840" cy="1003833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8229600" y="9270733"/>
              <a:ext cx="3205480" cy="15240"/>
            </a:xfrm>
            <a:custGeom>
              <a:avLst/>
              <a:gdLst/>
              <a:ahLst/>
              <a:cxnLst/>
              <a:rect l="l" t="t" r="r" b="b"/>
              <a:pathLst>
                <a:path w="3205479" h="15240">
                  <a:moveTo>
                    <a:pt x="3205289" y="0"/>
                  </a:moveTo>
                  <a:lnTo>
                    <a:pt x="0" y="0"/>
                  </a:lnTo>
                  <a:lnTo>
                    <a:pt x="0" y="14985"/>
                  </a:lnTo>
                  <a:lnTo>
                    <a:pt x="3205289" y="14985"/>
                  </a:lnTo>
                  <a:lnTo>
                    <a:pt x="3205289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28876" y="9218248"/>
              <a:ext cx="119938" cy="119951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10299809" y="3009146"/>
            <a:ext cx="5127625" cy="154940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unabashedly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draws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its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inspiration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from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the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iconic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1967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endParaRPr sz="1000">
              <a:latin typeface="Trebuchet MS"/>
              <a:cs typeface="Trebuchet MS"/>
            </a:endParaRPr>
          </a:p>
          <a:p>
            <a:pPr marL="26670" marR="5080" indent="-7620">
              <a:lnSpc>
                <a:spcPct val="125000"/>
              </a:lnSpc>
            </a:pP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33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Stradale,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long-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time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fixture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on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“world’s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best”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car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lists.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produced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just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18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examples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33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Stradale,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street-legal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version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racing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Tipo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33.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It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was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packed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era’s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most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innovative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technology,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including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mixed-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structure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chassis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derived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from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aeronautical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technology.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As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seen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at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first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glance,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33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Stradale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share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same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lines,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 in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which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every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single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element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has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an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essential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function,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nothing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is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superfluous.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Both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convey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pure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automotive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passion</a:t>
            </a:r>
            <a:r>
              <a:rPr dirty="0" sz="1000" spc="-10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held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by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every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designer,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engineer,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driver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enthusiast</a:t>
            </a:r>
            <a:r>
              <a:rPr dirty="0" sz="1000" spc="-11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that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has</a:t>
            </a:r>
            <a:r>
              <a:rPr dirty="0" sz="1000" spc="-114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influenced</a:t>
            </a:r>
            <a:endParaRPr sz="1000">
              <a:latin typeface="Trebuchet MS"/>
              <a:cs typeface="Trebuchet MS"/>
            </a:endParaRPr>
          </a:p>
          <a:p>
            <a:pPr marL="22225">
              <a:lnSpc>
                <a:spcPct val="100000"/>
              </a:lnSpc>
              <a:spcBef>
                <a:spcPts val="300"/>
              </a:spcBef>
            </a:pP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254" b="1">
                <a:solidFill>
                  <a:srgbClr val="C7C8CA"/>
                </a:solidFill>
                <a:latin typeface="Trebuchet MS"/>
                <a:cs typeface="Trebuchet MS"/>
              </a:rPr>
              <a:t>—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past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13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present.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5855695" y="10368546"/>
            <a:ext cx="603885" cy="147320"/>
          </a:xfrm>
          <a:prstGeom prst="rect">
            <a:avLst/>
          </a:prstGeom>
          <a:solidFill>
            <a:srgbClr val="C7C8CA"/>
          </a:solidFill>
        </p:spPr>
        <p:txBody>
          <a:bodyPr wrap="square" lIns="0" tIns="17780" rIns="0" bIns="0" rtlCol="0" vert="horz">
            <a:spAutoFit/>
          </a:bodyPr>
          <a:lstStyle/>
          <a:p>
            <a:pPr marL="94615">
              <a:lnSpc>
                <a:spcPct val="100000"/>
              </a:lnSpc>
              <a:spcBef>
                <a:spcPts val="140"/>
              </a:spcBef>
            </a:pPr>
            <a:r>
              <a:rPr dirty="0" sz="700" spc="-50" b="1">
                <a:solidFill>
                  <a:srgbClr val="231F20"/>
                </a:solidFill>
                <a:latin typeface="Trebuchet MS"/>
                <a:cs typeface="Trebuchet MS"/>
              </a:rPr>
              <a:t>7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9074026" y="8193140"/>
            <a:ext cx="5945505" cy="9544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100" spc="85" i="1">
                <a:solidFill>
                  <a:srgbClr val="FFFFFF"/>
                </a:solidFill>
                <a:latin typeface="Garamond"/>
                <a:cs typeface="Garamond"/>
              </a:rPr>
              <a:t>iespirugioe:</a:t>
            </a:r>
            <a:r>
              <a:rPr dirty="0" sz="6100" spc="-285" i="1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6100" spc="-1125" i="1">
                <a:solidFill>
                  <a:srgbClr val="FFFFFF"/>
                </a:solidFill>
                <a:latin typeface="Garamond"/>
                <a:cs typeface="Garamond"/>
              </a:rPr>
              <a:t>//</a:t>
            </a:r>
            <a:r>
              <a:rPr dirty="0" sz="6100" spc="-280" i="1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dirty="0" sz="6100" spc="135" i="1">
                <a:solidFill>
                  <a:srgbClr val="FFFFFF"/>
                </a:solidFill>
                <a:latin typeface="Garamond"/>
                <a:cs typeface="Garamond"/>
              </a:rPr>
              <a:t>çgrueuce</a:t>
            </a:r>
            <a:endParaRPr sz="6100">
              <a:latin typeface="Garamond"/>
              <a:cs typeface="Garamond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8637523" y="3274093"/>
            <a:ext cx="28956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20" i="1">
                <a:solidFill>
                  <a:srgbClr val="FFFFFF"/>
                </a:solidFill>
                <a:latin typeface="Calibri"/>
                <a:cs typeface="Calibri"/>
              </a:rPr>
              <a:t>1967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0926513" y="9122359"/>
            <a:ext cx="3886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225">
                <a:solidFill>
                  <a:srgbClr val="C7C8CA"/>
                </a:solidFill>
                <a:latin typeface="Arial"/>
                <a:cs typeface="Arial"/>
              </a:rPr>
              <a:t>2017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457199"/>
              <a:ext cx="5582285" cy="553085"/>
            </a:xfrm>
            <a:custGeom>
              <a:avLst/>
              <a:gdLst/>
              <a:ahLst/>
              <a:cxnLst/>
              <a:rect l="l" t="t" r="r" b="b"/>
              <a:pathLst>
                <a:path w="5582285" h="553085">
                  <a:moveTo>
                    <a:pt x="5581904" y="546481"/>
                  </a:moveTo>
                  <a:lnTo>
                    <a:pt x="0" y="546481"/>
                  </a:lnTo>
                  <a:lnTo>
                    <a:pt x="0" y="552831"/>
                  </a:lnTo>
                  <a:lnTo>
                    <a:pt x="5581904" y="552831"/>
                  </a:lnTo>
                  <a:lnTo>
                    <a:pt x="5581904" y="546481"/>
                  </a:lnTo>
                  <a:close/>
                </a:path>
                <a:path w="5582285" h="553085">
                  <a:moveTo>
                    <a:pt x="5581904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5581904" y="6350"/>
                  </a:lnTo>
                  <a:lnTo>
                    <a:pt x="558190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142911" y="1160780"/>
            <a:ext cx="6240780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6195" marR="45720" indent="-24130">
              <a:lnSpc>
                <a:spcPct val="125000"/>
              </a:lnSpc>
              <a:spcBef>
                <a:spcPts val="100"/>
              </a:spcBef>
            </a:pPr>
            <a:r>
              <a:rPr dirty="0" sz="1200" spc="-9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Alfa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Romeo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231F20"/>
                </a:solidFill>
                <a:latin typeface="Trebuchet MS"/>
                <a:cs typeface="Trebuchet MS"/>
              </a:rPr>
              <a:t>4C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231F20"/>
                </a:solidFill>
                <a:latin typeface="Trebuchet MS"/>
                <a:cs typeface="Trebuchet MS"/>
              </a:rPr>
              <a:t>is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about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pure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connection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5" b="1">
                <a:solidFill>
                  <a:srgbClr val="231F20"/>
                </a:solidFill>
                <a:latin typeface="Trebuchet MS"/>
                <a:cs typeface="Trebuchet MS"/>
              </a:rPr>
              <a:t>road.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It’s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purposeful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engineering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231F20"/>
                </a:solidFill>
                <a:latin typeface="Trebuchet MS"/>
                <a:cs typeface="Trebuchet MS"/>
              </a:rPr>
              <a:t>decision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made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231F20"/>
                </a:solidFill>
                <a:latin typeface="Trebuchet MS"/>
                <a:cs typeface="Trebuchet MS"/>
              </a:rPr>
              <a:t>for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discerning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drivers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5" b="1">
                <a:solidFill>
                  <a:srgbClr val="231F20"/>
                </a:solidFill>
                <a:latin typeface="Trebuchet MS"/>
                <a:cs typeface="Trebuchet MS"/>
              </a:rPr>
              <a:t>who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are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looking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231F20"/>
                </a:solidFill>
                <a:latin typeface="Trebuchet MS"/>
                <a:cs typeface="Trebuchet MS"/>
              </a:rPr>
              <a:t>for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highest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quality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feedback.</a:t>
            </a:r>
            <a:r>
              <a:rPr dirty="0" sz="1200" spc="-16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These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same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purists</a:t>
            </a:r>
            <a:endParaRPr sz="1200">
              <a:latin typeface="Trebuchet MS"/>
              <a:cs typeface="Trebuchet MS"/>
            </a:endParaRPr>
          </a:p>
          <a:p>
            <a:pPr marL="24130" marR="5080" indent="11430">
              <a:lnSpc>
                <a:spcPct val="125000"/>
              </a:lnSpc>
            </a:pP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recognize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distinctive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231F20"/>
                </a:solidFill>
                <a:latin typeface="Trebuchet MS"/>
                <a:cs typeface="Trebuchet MS"/>
              </a:rPr>
              <a:t>Alfa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231F20"/>
                </a:solidFill>
                <a:latin typeface="Trebuchet MS"/>
                <a:cs typeface="Trebuchet MS"/>
              </a:rPr>
              <a:t>Romeo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exhaust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231F20"/>
                </a:solidFill>
                <a:latin typeface="Trebuchet MS"/>
                <a:cs typeface="Trebuchet MS"/>
              </a:rPr>
              <a:t>note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with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its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signature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10" b="1">
                <a:solidFill>
                  <a:srgbClr val="231F20"/>
                </a:solidFill>
                <a:latin typeface="Trebuchet MS"/>
                <a:cs typeface="Trebuchet MS"/>
              </a:rPr>
              <a:t>“gargle”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231F20"/>
                </a:solidFill>
                <a:latin typeface="Trebuchet MS"/>
                <a:cs typeface="Trebuchet MS"/>
              </a:rPr>
              <a:t>at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idle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 and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a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formidable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roar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14" b="1">
                <a:solidFill>
                  <a:srgbClr val="231F20"/>
                </a:solidFill>
                <a:latin typeface="Trebuchet MS"/>
                <a:cs typeface="Trebuchet MS"/>
              </a:rPr>
              <a:t>when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throttle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231F20"/>
                </a:solidFill>
                <a:latin typeface="Trebuchet MS"/>
                <a:cs typeface="Trebuchet MS"/>
              </a:rPr>
              <a:t>is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wide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10" b="1">
                <a:solidFill>
                  <a:srgbClr val="231F20"/>
                </a:solidFill>
                <a:latin typeface="Trebuchet MS"/>
                <a:cs typeface="Trebuchet MS"/>
              </a:rPr>
              <a:t>open.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Its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mid-engine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231F20"/>
                </a:solidFill>
                <a:latin typeface="Trebuchet MS"/>
                <a:cs typeface="Trebuchet MS"/>
              </a:rPr>
              <a:t>design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helps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create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near-</a:t>
            </a:r>
            <a:r>
              <a:rPr dirty="0" sz="1200" spc="-25" b="1">
                <a:solidFill>
                  <a:srgbClr val="231F20"/>
                </a:solidFill>
                <a:latin typeface="Trebuchet MS"/>
                <a:cs typeface="Trebuchet MS"/>
              </a:rPr>
              <a:t>perfect 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balance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that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231F20"/>
                </a:solidFill>
                <a:latin typeface="Trebuchet MS"/>
                <a:cs typeface="Trebuchet MS"/>
              </a:rPr>
              <a:t>is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5" b="1">
                <a:solidFill>
                  <a:srgbClr val="231F20"/>
                </a:solidFill>
                <a:latin typeface="Trebuchet MS"/>
                <a:cs typeface="Trebuchet MS"/>
              </a:rPr>
              <a:t>key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its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thrilling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5" b="1">
                <a:solidFill>
                  <a:srgbClr val="231F20"/>
                </a:solidFill>
                <a:latin typeface="Trebuchet MS"/>
                <a:cs typeface="Trebuchet MS"/>
              </a:rPr>
              <a:t>performance.</a:t>
            </a:r>
            <a:r>
              <a:rPr dirty="0" sz="1200" spc="-18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Taken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0" b="1">
                <a:solidFill>
                  <a:srgbClr val="231F20"/>
                </a:solidFill>
                <a:latin typeface="Trebuchet MS"/>
                <a:cs typeface="Trebuchet MS"/>
              </a:rPr>
              <a:t>together,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these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experiences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0" b="1">
                <a:solidFill>
                  <a:srgbClr val="231F20"/>
                </a:solidFill>
                <a:latin typeface="Trebuchet MS"/>
                <a:cs typeface="Trebuchet MS"/>
              </a:rPr>
              <a:t>evoke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4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231F20"/>
                </a:solidFill>
                <a:latin typeface="Trebuchet MS"/>
                <a:cs typeface="Trebuchet MS"/>
              </a:rPr>
              <a:t>rich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Alfa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Romeo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racing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heritage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231F20"/>
                </a:solidFill>
                <a:latin typeface="Trebuchet MS"/>
                <a:cs typeface="Trebuchet MS"/>
              </a:rPr>
              <a:t>at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every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turn.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0488" y="497950"/>
            <a:ext cx="479425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solidFill>
                  <a:srgbClr val="231F20"/>
                </a:solidFill>
              </a:rPr>
              <a:t>A</a:t>
            </a:r>
            <a:r>
              <a:rPr dirty="0" sz="2700" spc="185">
                <a:solidFill>
                  <a:srgbClr val="231F20"/>
                </a:solidFill>
              </a:rPr>
              <a:t> </a:t>
            </a:r>
            <a:r>
              <a:rPr dirty="0" sz="2700" spc="165">
                <a:solidFill>
                  <a:srgbClr val="231F20"/>
                </a:solidFill>
              </a:rPr>
              <a:t>THRILL</a:t>
            </a:r>
            <a:r>
              <a:rPr dirty="0" sz="2700" spc="185">
                <a:solidFill>
                  <a:srgbClr val="231F20"/>
                </a:solidFill>
              </a:rPr>
              <a:t> </a:t>
            </a:r>
            <a:r>
              <a:rPr dirty="0" sz="2700" spc="125">
                <a:solidFill>
                  <a:srgbClr val="231F20"/>
                </a:solidFill>
              </a:rPr>
              <a:t>FOR</a:t>
            </a:r>
            <a:r>
              <a:rPr dirty="0" sz="2700" spc="190">
                <a:solidFill>
                  <a:srgbClr val="231F20"/>
                </a:solidFill>
              </a:rPr>
              <a:t> </a:t>
            </a:r>
            <a:r>
              <a:rPr dirty="0" sz="2700" spc="130">
                <a:solidFill>
                  <a:srgbClr val="231F20"/>
                </a:solidFill>
              </a:rPr>
              <a:t>ALL</a:t>
            </a:r>
            <a:r>
              <a:rPr dirty="0" sz="2700" spc="185">
                <a:solidFill>
                  <a:srgbClr val="231F20"/>
                </a:solidFill>
              </a:rPr>
              <a:t> </a:t>
            </a:r>
            <a:r>
              <a:rPr dirty="0" sz="2700" spc="320">
                <a:solidFill>
                  <a:srgbClr val="231F20"/>
                </a:solidFill>
              </a:rPr>
              <a:t>SENSES </a:t>
            </a:r>
            <a:endParaRPr sz="2700"/>
          </a:p>
        </p:txBody>
      </p:sp>
      <p:grpSp>
        <p:nvGrpSpPr>
          <p:cNvPr id="8" name="object 8" descr=""/>
          <p:cNvGrpSpPr/>
          <p:nvPr/>
        </p:nvGrpSpPr>
        <p:grpSpPr>
          <a:xfrm>
            <a:off x="8229600" y="0"/>
            <a:ext cx="8229600" cy="10972800"/>
            <a:chOff x="8229600" y="0"/>
            <a:chExt cx="8229600" cy="10972800"/>
          </a:xfrm>
        </p:grpSpPr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452119" y="10380840"/>
            <a:ext cx="7874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50" b="1">
                <a:solidFill>
                  <a:srgbClr val="231F20"/>
                </a:solidFill>
                <a:latin typeface="Trebuchet MS"/>
                <a:cs typeface="Trebuchet MS"/>
              </a:rPr>
              <a:t>8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28154" y="10380840"/>
            <a:ext cx="49657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40" b="1">
                <a:solidFill>
                  <a:srgbClr val="C7C8CA"/>
                </a:solidFill>
                <a:latin typeface="Trebuchet MS"/>
                <a:cs typeface="Trebuchet MS"/>
              </a:rPr>
              <a:t>COUPE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5931176" y="10380840"/>
            <a:ext cx="7874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50" b="1">
                <a:solidFill>
                  <a:srgbClr val="231F20"/>
                </a:solidFill>
                <a:latin typeface="Trebuchet MS"/>
                <a:cs typeface="Trebuchet MS"/>
              </a:rPr>
              <a:t>9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9099" y="4499457"/>
              <a:ext cx="4000500" cy="476227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58609"/>
              <a:ext cx="8226425" cy="4040847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9892" y="6269621"/>
              <a:ext cx="2799207" cy="2988932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457199"/>
              <a:ext cx="8229600" cy="10515600"/>
            </a:xfrm>
            <a:custGeom>
              <a:avLst/>
              <a:gdLst/>
              <a:ahLst/>
              <a:cxnLst/>
              <a:rect l="l" t="t" r="r" b="b"/>
              <a:pathLst>
                <a:path w="8229600" h="10515600">
                  <a:moveTo>
                    <a:pt x="8229600" y="8801354"/>
                  </a:moveTo>
                  <a:lnTo>
                    <a:pt x="4229100" y="8801354"/>
                  </a:lnTo>
                  <a:lnTo>
                    <a:pt x="4229100" y="4042257"/>
                  </a:lnTo>
                  <a:lnTo>
                    <a:pt x="4222750" y="4042257"/>
                  </a:lnTo>
                  <a:lnTo>
                    <a:pt x="4222750" y="5809246"/>
                  </a:lnTo>
                  <a:lnTo>
                    <a:pt x="0" y="5809246"/>
                  </a:lnTo>
                  <a:lnTo>
                    <a:pt x="0" y="5815596"/>
                  </a:lnTo>
                  <a:lnTo>
                    <a:pt x="4222750" y="5815596"/>
                  </a:lnTo>
                  <a:lnTo>
                    <a:pt x="4222750" y="8801354"/>
                  </a:lnTo>
                  <a:lnTo>
                    <a:pt x="0" y="8801354"/>
                  </a:lnTo>
                  <a:lnTo>
                    <a:pt x="0" y="8807704"/>
                  </a:lnTo>
                  <a:lnTo>
                    <a:pt x="4222750" y="8807704"/>
                  </a:lnTo>
                  <a:lnTo>
                    <a:pt x="4222750" y="10515600"/>
                  </a:lnTo>
                  <a:lnTo>
                    <a:pt x="4229100" y="10515600"/>
                  </a:lnTo>
                  <a:lnTo>
                    <a:pt x="4229100" y="8807704"/>
                  </a:lnTo>
                  <a:lnTo>
                    <a:pt x="8229600" y="8807704"/>
                  </a:lnTo>
                  <a:lnTo>
                    <a:pt x="8229600" y="8801354"/>
                  </a:lnTo>
                  <a:close/>
                </a:path>
                <a:path w="8229600" h="10515600">
                  <a:moveTo>
                    <a:pt x="822960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8229600" y="635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426715" y="6269126"/>
              <a:ext cx="0" cy="2994025"/>
            </a:xfrm>
            <a:custGeom>
              <a:avLst/>
              <a:gdLst/>
              <a:ahLst/>
              <a:cxnLst/>
              <a:rect l="l" t="t" r="r" b="b"/>
              <a:pathLst>
                <a:path w="0" h="2994025">
                  <a:moveTo>
                    <a:pt x="0" y="2993745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228012" y="461770"/>
              <a:ext cx="0" cy="4037965"/>
            </a:xfrm>
            <a:custGeom>
              <a:avLst/>
              <a:gdLst/>
              <a:ahLst/>
              <a:cxnLst/>
              <a:rect l="l" t="t" r="r" b="b"/>
              <a:pathLst>
                <a:path w="0" h="4037965">
                  <a:moveTo>
                    <a:pt x="0" y="0"/>
                  </a:moveTo>
                  <a:lnTo>
                    <a:pt x="0" y="4037685"/>
                  </a:lnTo>
                </a:path>
              </a:pathLst>
            </a:custGeom>
            <a:ln w="3175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0" y="4496284"/>
              <a:ext cx="8229600" cy="6350"/>
            </a:xfrm>
            <a:custGeom>
              <a:avLst/>
              <a:gdLst/>
              <a:ahLst/>
              <a:cxnLst/>
              <a:rect l="l" t="t" r="r" b="b"/>
              <a:pathLst>
                <a:path w="8229600" h="6350">
                  <a:moveTo>
                    <a:pt x="0" y="0"/>
                  </a:moveTo>
                  <a:lnTo>
                    <a:pt x="0" y="6350"/>
                  </a:lnTo>
                  <a:lnTo>
                    <a:pt x="8229600" y="6350"/>
                  </a:lnTo>
                  <a:lnTo>
                    <a:pt x="8229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2066825" y="9339491"/>
            <a:ext cx="2057400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120650">
              <a:lnSpc>
                <a:spcPct val="117700"/>
              </a:lnSpc>
              <a:spcBef>
                <a:spcPts val="10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Making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a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powerful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statement</a:t>
            </a:r>
            <a:r>
              <a:rPr dirty="0" sz="850" spc="-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of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their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own,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4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available</a:t>
            </a:r>
            <a:r>
              <a:rPr dirty="0" sz="850" spc="4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70" i="1">
                <a:solidFill>
                  <a:srgbClr val="C7C8CA"/>
                </a:solidFill>
                <a:latin typeface="Calibri"/>
                <a:cs typeface="Calibri"/>
              </a:rPr>
              <a:t>19”</a:t>
            </a:r>
            <a:r>
              <a:rPr dirty="0" sz="850" spc="4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dark</a:t>
            </a:r>
            <a:r>
              <a:rPr dirty="0" sz="850" spc="4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alloy</a:t>
            </a:r>
            <a:r>
              <a:rPr dirty="0" sz="850" spc="4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fan-spoke</a:t>
            </a:r>
            <a:r>
              <a:rPr dirty="0" sz="850" spc="5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wheels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give</a:t>
            </a:r>
            <a:r>
              <a:rPr dirty="0" sz="850" spc="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you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</a:t>
            </a:r>
            <a:r>
              <a:rPr dirty="0" sz="850" spc="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preview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of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thrill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ride</a:t>
            </a:r>
            <a:r>
              <a:rPr dirty="0" sz="850" spc="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to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come.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923036" y="4580407"/>
            <a:ext cx="2200910" cy="1245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135890">
              <a:lnSpc>
                <a:spcPct val="117700"/>
              </a:lnSpc>
              <a:spcBef>
                <a:spcPts val="10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Handcrafted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Modena,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Italy,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each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60" i="1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model</a:t>
            </a:r>
            <a:r>
              <a:rPr dirty="0" sz="850" spc="20" i="1">
                <a:solidFill>
                  <a:srgbClr val="C7C8CA"/>
                </a:solidFill>
                <a:latin typeface="Calibri"/>
                <a:cs typeface="Calibri"/>
              </a:rPr>
              <a:t> features</a:t>
            </a:r>
            <a:r>
              <a:rPr dirty="0" sz="850" spc="-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20" i="1">
                <a:solidFill>
                  <a:srgbClr val="C7C8CA"/>
                </a:solidFill>
                <a:latin typeface="Calibri"/>
                <a:cs typeface="Calibri"/>
              </a:rPr>
              <a:t>interior</a:t>
            </a:r>
            <a:r>
              <a:rPr dirty="0" sz="850" spc="5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20" i="1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850" spc="4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20" i="1">
                <a:solidFill>
                  <a:srgbClr val="C7C8CA"/>
                </a:solidFill>
                <a:latin typeface="Calibri"/>
                <a:cs typeface="Calibri"/>
              </a:rPr>
              <a:t>exterior</a:t>
            </a:r>
            <a:r>
              <a:rPr dirty="0" sz="850" spc="4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20" i="1">
                <a:solidFill>
                  <a:srgbClr val="C7C8CA"/>
                </a:solidFill>
                <a:latin typeface="Calibri"/>
                <a:cs typeface="Calibri"/>
              </a:rPr>
              <a:t>design</a:t>
            </a:r>
            <a:r>
              <a:rPr dirty="0" sz="850" spc="5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elements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that</a:t>
            </a:r>
            <a:r>
              <a:rPr dirty="0" sz="850" spc="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conspire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to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win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you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over,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channeling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unique</a:t>
            </a:r>
            <a:r>
              <a:rPr dirty="0" sz="850" spc="2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Alfa</a:t>
            </a:r>
            <a:r>
              <a:rPr dirty="0" sz="850" spc="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Romeo</a:t>
            </a:r>
            <a:r>
              <a:rPr dirty="0" sz="850" spc="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spirit.</a:t>
            </a:r>
            <a:r>
              <a:rPr dirty="0" sz="850" spc="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Ultralight</a:t>
            </a:r>
            <a:r>
              <a:rPr dirty="0" sz="850" spc="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850" spc="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strong,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carbon fiber is a key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structural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component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as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well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as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a distinctive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embellishment,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including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all-new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carbon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fiber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roof,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as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shown</a:t>
            </a:r>
            <a:endParaRPr sz="850">
              <a:latin typeface="Calibri"/>
              <a:cs typeface="Calibri"/>
            </a:endParaRPr>
          </a:p>
          <a:p>
            <a:pPr algn="r" marR="8255">
              <a:lnSpc>
                <a:spcPct val="100000"/>
              </a:lnSpc>
              <a:spcBef>
                <a:spcPts val="18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above on</a:t>
            </a:r>
            <a:r>
              <a:rPr dirty="0" sz="850" spc="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mirror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cover.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8226425" y="0"/>
            <a:ext cx="8232775" cy="10972800"/>
            <a:chOff x="8226425" y="0"/>
            <a:chExt cx="8232775" cy="10972800"/>
          </a:xfrm>
        </p:grpSpPr>
        <p:sp>
          <p:nvSpPr>
            <p:cNvPr id="14" name="object 14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9600" y="4499457"/>
              <a:ext cx="5065776" cy="4762271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9600" y="463550"/>
              <a:ext cx="3892219" cy="2328989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8229600" y="12"/>
              <a:ext cx="8229600" cy="9265285"/>
            </a:xfrm>
            <a:custGeom>
              <a:avLst/>
              <a:gdLst/>
              <a:ahLst/>
              <a:cxnLst/>
              <a:rect l="l" t="t" r="r" b="b"/>
              <a:pathLst>
                <a:path w="8229600" h="9265285">
                  <a:moveTo>
                    <a:pt x="3892207" y="457187"/>
                  </a:moveTo>
                  <a:lnTo>
                    <a:pt x="0" y="457187"/>
                  </a:lnTo>
                  <a:lnTo>
                    <a:pt x="0" y="463537"/>
                  </a:lnTo>
                  <a:lnTo>
                    <a:pt x="3892207" y="463537"/>
                  </a:lnTo>
                  <a:lnTo>
                    <a:pt x="3892207" y="457187"/>
                  </a:lnTo>
                  <a:close/>
                </a:path>
                <a:path w="8229600" h="9265285">
                  <a:moveTo>
                    <a:pt x="8229600" y="9258541"/>
                  </a:moveTo>
                  <a:lnTo>
                    <a:pt x="0" y="9258541"/>
                  </a:lnTo>
                  <a:lnTo>
                    <a:pt x="0" y="9264891"/>
                  </a:lnTo>
                  <a:lnTo>
                    <a:pt x="8229600" y="9264891"/>
                  </a:lnTo>
                  <a:lnTo>
                    <a:pt x="8229600" y="9258541"/>
                  </a:lnTo>
                  <a:close/>
                </a:path>
                <a:path w="8229600" h="9265285">
                  <a:moveTo>
                    <a:pt x="8229600" y="2786176"/>
                  </a:moveTo>
                  <a:lnTo>
                    <a:pt x="3898569" y="2786176"/>
                  </a:lnTo>
                  <a:lnTo>
                    <a:pt x="3898569" y="0"/>
                  </a:lnTo>
                  <a:lnTo>
                    <a:pt x="3892219" y="0"/>
                  </a:lnTo>
                  <a:lnTo>
                    <a:pt x="3892219" y="2786176"/>
                  </a:lnTo>
                  <a:lnTo>
                    <a:pt x="0" y="2786176"/>
                  </a:lnTo>
                  <a:lnTo>
                    <a:pt x="0" y="2792526"/>
                  </a:lnTo>
                  <a:lnTo>
                    <a:pt x="8229600" y="2792526"/>
                  </a:lnTo>
                  <a:lnTo>
                    <a:pt x="8229600" y="2786176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3292199" y="4499457"/>
              <a:ext cx="0" cy="4762500"/>
            </a:xfrm>
            <a:custGeom>
              <a:avLst/>
              <a:gdLst/>
              <a:ahLst/>
              <a:cxnLst/>
              <a:rect l="l" t="t" r="r" b="b"/>
              <a:pathLst>
                <a:path w="0" h="4762500">
                  <a:moveTo>
                    <a:pt x="0" y="4762271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229600" y="461770"/>
              <a:ext cx="0" cy="4037965"/>
            </a:xfrm>
            <a:custGeom>
              <a:avLst/>
              <a:gdLst/>
              <a:ahLst/>
              <a:cxnLst/>
              <a:rect l="l" t="t" r="r" b="b"/>
              <a:pathLst>
                <a:path w="0" h="4037965">
                  <a:moveTo>
                    <a:pt x="0" y="4037685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C7C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229600" y="4496284"/>
              <a:ext cx="8229600" cy="6350"/>
            </a:xfrm>
            <a:custGeom>
              <a:avLst/>
              <a:gdLst/>
              <a:ahLst/>
              <a:cxnLst/>
              <a:rect l="l" t="t" r="r" b="b"/>
              <a:pathLst>
                <a:path w="8229600" h="6350">
                  <a:moveTo>
                    <a:pt x="0" y="0"/>
                  </a:moveTo>
                  <a:lnTo>
                    <a:pt x="0" y="6350"/>
                  </a:lnTo>
                  <a:lnTo>
                    <a:pt x="8229600" y="6350"/>
                  </a:lnTo>
                  <a:lnTo>
                    <a:pt x="8229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9044140" y="3170699"/>
            <a:ext cx="6353810" cy="787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780" marR="5080" indent="635">
              <a:lnSpc>
                <a:spcPct val="125000"/>
              </a:lnSpc>
              <a:spcBef>
                <a:spcPts val="100"/>
              </a:spcBef>
            </a:pP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Beyond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awe-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inspiring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mechanics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design,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distinctive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choices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offered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by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Coupe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turn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driving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this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Romeo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into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personal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affair.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Absolutely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everything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expresses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racing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spirit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Alfa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Romeo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254" b="1">
                <a:solidFill>
                  <a:srgbClr val="C7C8CA"/>
                </a:solidFill>
                <a:latin typeface="Trebuchet MS"/>
                <a:cs typeface="Trebuchet MS"/>
              </a:rPr>
              <a:t>—</a:t>
            </a:r>
            <a:r>
              <a:rPr dirty="0" sz="1000" spc="-1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the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finely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crafted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0" b="1">
                <a:solidFill>
                  <a:srgbClr val="C7C8CA"/>
                </a:solidFill>
                <a:latin typeface="Trebuchet MS"/>
                <a:cs typeface="Trebuchet MS"/>
              </a:rPr>
              <a:t>details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are</a:t>
            </a:r>
            <a:endParaRPr sz="1000">
              <a:latin typeface="Trebuchet MS"/>
              <a:cs typeface="Trebuchet MS"/>
            </a:endParaRPr>
          </a:p>
          <a:p>
            <a:pPr marL="12700" marR="21590" indent="5080">
              <a:lnSpc>
                <a:spcPct val="125000"/>
              </a:lnSpc>
            </a:pP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purposeful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and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carefully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curated.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Choose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from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six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wheel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designs,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four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caliper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 colors,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 available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premium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trim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or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microfiber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seating,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body-color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or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carbon </a:t>
            </a:r>
            <a:r>
              <a:rPr dirty="0" sz="1000" spc="-45" b="1">
                <a:solidFill>
                  <a:srgbClr val="C7C8CA"/>
                </a:solidFill>
                <a:latin typeface="Trebuchet MS"/>
                <a:cs typeface="Trebuchet MS"/>
              </a:rPr>
              <a:t>fiber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spoiler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and mirror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covers,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more.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39943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10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728157" y="10380840"/>
            <a:ext cx="49657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40" b="1">
                <a:solidFill>
                  <a:srgbClr val="C7C8CA"/>
                </a:solidFill>
                <a:latin typeface="Trebuchet MS"/>
                <a:cs typeface="Trebuchet MS"/>
              </a:rPr>
              <a:t>COUPE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588553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11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2243408" y="2200694"/>
            <a:ext cx="1523365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 marR="5080" indent="-13335">
              <a:lnSpc>
                <a:spcPct val="117700"/>
              </a:lnSpc>
              <a:spcBef>
                <a:spcPts val="10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Alfa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Romeo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60" i="1">
                <a:solidFill>
                  <a:srgbClr val="C7C8CA"/>
                </a:solidFill>
                <a:latin typeface="Calibri"/>
                <a:cs typeface="Calibri"/>
              </a:rPr>
              <a:t>4C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with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carbon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fiber</a:t>
            </a:r>
            <a:r>
              <a:rPr dirty="0" sz="850" spc="3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roof</a:t>
            </a:r>
            <a:r>
              <a:rPr dirty="0" sz="850" spc="3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and</a:t>
            </a:r>
            <a:r>
              <a:rPr dirty="0" sz="850" spc="3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spoiler.</a:t>
            </a:r>
            <a:r>
              <a:rPr dirty="0" sz="850" spc="3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3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spoiler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is</a:t>
            </a:r>
            <a:r>
              <a:rPr dirty="0" sz="850" spc="3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also</a:t>
            </a:r>
            <a:r>
              <a:rPr dirty="0" sz="850" spc="4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available</a:t>
            </a:r>
            <a:r>
              <a:rPr dirty="0" sz="850" spc="4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850" spc="4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body-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color.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6459200" cy="10972800"/>
            <a:chOff x="0" y="0"/>
            <a:chExt cx="164592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109728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0" y="0"/>
              <a:ext cx="8229600" cy="109728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9162936" y="836167"/>
              <a:ext cx="7296784" cy="866140"/>
            </a:xfrm>
            <a:custGeom>
              <a:avLst/>
              <a:gdLst/>
              <a:ahLst/>
              <a:cxnLst/>
              <a:rect l="l" t="t" r="r" b="b"/>
              <a:pathLst>
                <a:path w="7296784" h="866139">
                  <a:moveTo>
                    <a:pt x="7296251" y="859561"/>
                  </a:moveTo>
                  <a:lnTo>
                    <a:pt x="571093" y="859561"/>
                  </a:lnTo>
                  <a:lnTo>
                    <a:pt x="571093" y="865911"/>
                  </a:lnTo>
                  <a:lnTo>
                    <a:pt x="7296251" y="865911"/>
                  </a:lnTo>
                  <a:lnTo>
                    <a:pt x="7296251" y="859561"/>
                  </a:lnTo>
                  <a:close/>
                </a:path>
                <a:path w="7296784" h="866139">
                  <a:moveTo>
                    <a:pt x="7296264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7296264" y="6350"/>
                  </a:lnTo>
                  <a:lnTo>
                    <a:pt x="729626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9123573" y="851281"/>
            <a:ext cx="5398770" cy="805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070"/>
              </a:lnSpc>
              <a:spcBef>
                <a:spcPts val="100"/>
              </a:spcBef>
            </a:pPr>
            <a:r>
              <a:rPr dirty="0" sz="2700" b="1">
                <a:solidFill>
                  <a:srgbClr val="231F20"/>
                </a:solidFill>
                <a:latin typeface="Trebuchet MS"/>
                <a:cs typeface="Trebuchet MS"/>
              </a:rPr>
              <a:t>AN</a:t>
            </a:r>
            <a:r>
              <a:rPr dirty="0" sz="2700" spc="-1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spc="120" b="1">
                <a:solidFill>
                  <a:srgbClr val="231F20"/>
                </a:solidFill>
                <a:latin typeface="Trebuchet MS"/>
                <a:cs typeface="Trebuchet MS"/>
              </a:rPr>
              <a:t>EXTRAORDINARY</a:t>
            </a:r>
            <a:r>
              <a:rPr dirty="0" sz="2700" spc="-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spc="114" b="1">
                <a:solidFill>
                  <a:srgbClr val="231F20"/>
                </a:solidFill>
                <a:latin typeface="Trebuchet MS"/>
                <a:cs typeface="Trebuchet MS"/>
              </a:rPr>
              <a:t>BOND</a:t>
            </a:r>
            <a:endParaRPr sz="2700">
              <a:latin typeface="Trebuchet MS"/>
              <a:cs typeface="Trebuchet MS"/>
            </a:endParaRPr>
          </a:p>
          <a:p>
            <a:pPr marL="584200">
              <a:lnSpc>
                <a:spcPts val="3070"/>
              </a:lnSpc>
            </a:pPr>
            <a:r>
              <a:rPr dirty="0" sz="2700" spc="95" b="1">
                <a:solidFill>
                  <a:srgbClr val="231F20"/>
                </a:solidFill>
                <a:latin typeface="Trebuchet MS"/>
                <a:cs typeface="Trebuchet MS"/>
              </a:rPr>
              <a:t>BETWEEN</a:t>
            </a:r>
            <a:r>
              <a:rPr dirty="0" sz="2700" spc="-7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spc="125" b="1">
                <a:solidFill>
                  <a:srgbClr val="231F20"/>
                </a:solidFill>
                <a:latin typeface="Trebuchet MS"/>
                <a:cs typeface="Trebuchet MS"/>
              </a:rPr>
              <a:t>DRIVER</a:t>
            </a:r>
            <a:r>
              <a:rPr dirty="0" sz="2700" spc="-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spc="90" b="1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dirty="0" sz="2700" spc="-7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2700" spc="95" b="1">
                <a:solidFill>
                  <a:srgbClr val="231F20"/>
                </a:solidFill>
                <a:latin typeface="Trebuchet MS"/>
                <a:cs typeface="Trebuchet MS"/>
              </a:rPr>
              <a:t>ROAD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39943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12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28157" y="10380840"/>
            <a:ext cx="49657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40" b="1">
                <a:solidFill>
                  <a:srgbClr val="C7C8CA"/>
                </a:solidFill>
                <a:latin typeface="Trebuchet MS"/>
                <a:cs typeface="Trebuchet MS"/>
              </a:rPr>
              <a:t>COUPE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5878691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13</a:t>
            </a:r>
            <a:endParaRPr sz="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980079" y="1247573"/>
            <a:ext cx="5803900" cy="1625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320" marR="5080" indent="-8255">
              <a:lnSpc>
                <a:spcPct val="125000"/>
              </a:lnSpc>
              <a:spcBef>
                <a:spcPts val="100"/>
              </a:spcBef>
            </a:pP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This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231F20"/>
                </a:solidFill>
                <a:latin typeface="Trebuchet MS"/>
                <a:cs typeface="Trebuchet MS"/>
              </a:rPr>
              <a:t>is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open-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air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performance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like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nothing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you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have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experienced.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231F20"/>
                </a:solidFill>
                <a:latin typeface="Trebuchet MS"/>
                <a:cs typeface="Trebuchet MS"/>
              </a:rPr>
              <a:t>top-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down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231F20"/>
                </a:solidFill>
                <a:latin typeface="Trebuchet MS"/>
                <a:cs typeface="Trebuchet MS"/>
              </a:rPr>
              <a:t>Alfa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Romeo </a:t>
            </a:r>
            <a:r>
              <a:rPr dirty="0" sz="1200" b="1">
                <a:solidFill>
                  <a:srgbClr val="231F20"/>
                </a:solidFill>
                <a:latin typeface="Trebuchet MS"/>
                <a:cs typeface="Trebuchet MS"/>
              </a:rPr>
              <a:t>4C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Spider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introduces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few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more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elements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231F20"/>
                </a:solidFill>
                <a:latin typeface="Trebuchet MS"/>
                <a:cs typeface="Trebuchet MS"/>
              </a:rPr>
              <a:t>4C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thrill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ride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310" b="1">
                <a:solidFill>
                  <a:srgbClr val="231F20"/>
                </a:solidFill>
                <a:latin typeface="Trebuchet MS"/>
                <a:cs typeface="Trebuchet MS"/>
              </a:rPr>
              <a:t>—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like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wind,</a:t>
            </a:r>
            <a:r>
              <a:rPr dirty="0" sz="1200" spc="-14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sun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231F20"/>
                </a:solidFill>
                <a:latin typeface="Trebuchet MS"/>
                <a:cs typeface="Trebuchet MS"/>
              </a:rPr>
              <a:t>some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gleaming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carbon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fiber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touches.</a:t>
            </a:r>
            <a:r>
              <a:rPr dirty="0" sz="1200" spc="-16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Thanks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rigid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231F20"/>
                </a:solidFill>
                <a:latin typeface="Trebuchet MS"/>
                <a:cs typeface="Trebuchet MS"/>
              </a:rPr>
              <a:t>4C</a:t>
            </a:r>
            <a:r>
              <a:rPr dirty="0" sz="1200" spc="-12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231F20"/>
                </a:solidFill>
                <a:latin typeface="Trebuchet MS"/>
                <a:cs typeface="Trebuchet MS"/>
              </a:rPr>
              <a:t>chassis,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few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structural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modifications </a:t>
            </a:r>
            <a:r>
              <a:rPr dirty="0" sz="1200" spc="-100" b="1">
                <a:solidFill>
                  <a:srgbClr val="231F20"/>
                </a:solidFill>
                <a:latin typeface="Trebuchet MS"/>
                <a:cs typeface="Trebuchet MS"/>
              </a:rPr>
              <a:t>were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needed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5" b="1">
                <a:solidFill>
                  <a:srgbClr val="231F20"/>
                </a:solidFill>
                <a:latin typeface="Trebuchet MS"/>
                <a:cs typeface="Trebuchet MS"/>
              </a:rPr>
              <a:t>unveil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sky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5" b="1">
                <a:solidFill>
                  <a:srgbClr val="231F20"/>
                </a:solidFill>
                <a:latin typeface="Trebuchet MS"/>
                <a:cs typeface="Trebuchet MS"/>
              </a:rPr>
              <a:t>above;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carbon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fiber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windshield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surround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carbon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fiber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halo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0" b="1">
                <a:solidFill>
                  <a:srgbClr val="231F20"/>
                </a:solidFill>
                <a:latin typeface="Trebuchet MS"/>
                <a:cs typeface="Trebuchet MS"/>
              </a:rPr>
              <a:t>complement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ultralight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carbon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fiber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5" b="1">
                <a:solidFill>
                  <a:srgbClr val="231F20"/>
                </a:solidFill>
                <a:latin typeface="Trebuchet MS"/>
                <a:cs typeface="Trebuchet MS"/>
              </a:rPr>
              <a:t>monocoque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chassis.</a:t>
            </a:r>
            <a:r>
              <a:rPr dirty="0" sz="1200" spc="-17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handcrafted</a:t>
            </a:r>
            <a:r>
              <a:rPr dirty="0" sz="1200" spc="-12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monocoque </a:t>
            </a:r>
            <a:r>
              <a:rPr dirty="0" sz="1200" spc="-20" b="1">
                <a:solidFill>
                  <a:srgbClr val="231F20"/>
                </a:solidFill>
                <a:latin typeface="Trebuchet MS"/>
                <a:cs typeface="Trebuchet MS"/>
              </a:rPr>
              <a:t>chassis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231F20"/>
                </a:solidFill>
                <a:latin typeface="Trebuchet MS"/>
                <a:cs typeface="Trebuchet MS"/>
              </a:rPr>
              <a:t>weighs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just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231F20"/>
                </a:solidFill>
                <a:latin typeface="Trebuchet MS"/>
                <a:cs typeface="Trebuchet MS"/>
              </a:rPr>
              <a:t>236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lb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is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three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231F20"/>
                </a:solidFill>
                <a:latin typeface="Trebuchet MS"/>
                <a:cs typeface="Trebuchet MS"/>
              </a:rPr>
              <a:t>times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stronger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seven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231F20"/>
                </a:solidFill>
                <a:latin typeface="Trebuchet MS"/>
                <a:cs typeface="Trebuchet MS"/>
              </a:rPr>
              <a:t>times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lighter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0" b="1">
                <a:solidFill>
                  <a:srgbClr val="231F20"/>
                </a:solidFill>
                <a:latin typeface="Trebuchet MS"/>
                <a:cs typeface="Trebuchet MS"/>
              </a:rPr>
              <a:t>than </a:t>
            </a:r>
            <a:r>
              <a:rPr dirty="0" sz="1200" spc="-80" b="1">
                <a:solidFill>
                  <a:srgbClr val="231F20"/>
                </a:solidFill>
                <a:latin typeface="Trebuchet MS"/>
                <a:cs typeface="Trebuchet MS"/>
              </a:rPr>
              <a:t>conventional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steel.</a:t>
            </a:r>
            <a:r>
              <a:rPr dirty="0" sz="1200" spc="-17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5" b="1">
                <a:solidFill>
                  <a:srgbClr val="231F20"/>
                </a:solidFill>
                <a:latin typeface="Trebuchet MS"/>
                <a:cs typeface="Trebuchet MS"/>
              </a:rPr>
              <a:t>This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231F20"/>
                </a:solidFill>
                <a:latin typeface="Trebuchet MS"/>
                <a:cs typeface="Trebuchet MS"/>
              </a:rPr>
              <a:t>is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85" b="1">
                <a:solidFill>
                  <a:srgbClr val="231F20"/>
                </a:solidFill>
                <a:latin typeface="Trebuchet MS"/>
                <a:cs typeface="Trebuchet MS"/>
              </a:rPr>
              <a:t>what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231F20"/>
                </a:solidFill>
                <a:latin typeface="Trebuchet MS"/>
                <a:cs typeface="Trebuchet MS"/>
              </a:rPr>
              <a:t>it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truly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231F20"/>
                </a:solidFill>
                <a:latin typeface="Trebuchet MS"/>
                <a:cs typeface="Trebuchet MS"/>
              </a:rPr>
              <a:t>means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40" b="1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231F20"/>
                </a:solidFill>
                <a:latin typeface="Trebuchet MS"/>
                <a:cs typeface="Trebuchet MS"/>
              </a:rPr>
              <a:t>go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231F20"/>
                </a:solidFill>
                <a:latin typeface="Trebuchet MS"/>
                <a:cs typeface="Trebuchet MS"/>
              </a:rPr>
              <a:t>like</a:t>
            </a:r>
            <a:r>
              <a:rPr dirty="0" sz="1200" spc="-135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75" b="1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dirty="0" sz="1200" spc="-130" b="1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rebuchet MS"/>
                <a:cs typeface="Trebuchet MS"/>
              </a:rPr>
              <a:t>wind.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39943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14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28157" y="10380840"/>
            <a:ext cx="52070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SPIDER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5881687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15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3614" y="586540"/>
            <a:ext cx="458724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235">
                <a:solidFill>
                  <a:srgbClr val="231F20"/>
                </a:solidFill>
              </a:rPr>
              <a:t>OPEN-</a:t>
            </a:r>
            <a:r>
              <a:rPr dirty="0" sz="2700" spc="150">
                <a:solidFill>
                  <a:srgbClr val="231F20"/>
                </a:solidFill>
              </a:rPr>
              <a:t>AIR</a:t>
            </a:r>
            <a:r>
              <a:rPr dirty="0" sz="2700" spc="210">
                <a:solidFill>
                  <a:srgbClr val="231F20"/>
                </a:solidFill>
              </a:rPr>
              <a:t> </a:t>
            </a:r>
            <a:r>
              <a:rPr dirty="0" sz="2700" spc="204">
                <a:solidFill>
                  <a:srgbClr val="231F20"/>
                </a:solidFill>
              </a:rPr>
              <a:t>EXHILARATION </a:t>
            </a:r>
            <a:endParaRPr sz="2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8229600" cy="10972800"/>
            <a:chOff x="0" y="0"/>
            <a:chExt cx="8229600" cy="109728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229600" cy="7154926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7154924"/>
              <a:ext cx="8229600" cy="6350"/>
            </a:xfrm>
            <a:custGeom>
              <a:avLst/>
              <a:gdLst/>
              <a:ahLst/>
              <a:cxnLst/>
              <a:rect l="l" t="t" r="r" b="b"/>
              <a:pathLst>
                <a:path w="8229600" h="6350">
                  <a:moveTo>
                    <a:pt x="0" y="0"/>
                  </a:moveTo>
                  <a:lnTo>
                    <a:pt x="0" y="6350"/>
                  </a:lnTo>
                  <a:lnTo>
                    <a:pt x="8229600" y="6350"/>
                  </a:lnTo>
                  <a:lnTo>
                    <a:pt x="8229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5" h="147320">
                  <a:moveTo>
                    <a:pt x="603504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4" y="147053"/>
                  </a:lnTo>
                  <a:lnTo>
                    <a:pt x="603504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266659" y="7617714"/>
            <a:ext cx="5499100" cy="787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5715">
              <a:lnSpc>
                <a:spcPct val="125000"/>
              </a:lnSpc>
              <a:spcBef>
                <a:spcPts val="100"/>
              </a:spcBef>
            </a:pP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Personalize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your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Spider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choice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of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seven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scene-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stealing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colors,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along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35" b="1">
                <a:solidFill>
                  <a:srgbClr val="C7C8CA"/>
                </a:solidFill>
                <a:latin typeface="Trebuchet MS"/>
                <a:cs typeface="Trebuchet MS"/>
              </a:rPr>
              <a:t>six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wheel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choices</a:t>
            </a:r>
            <a:r>
              <a:rPr dirty="0" sz="1000" spc="-10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and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four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brake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caliper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colors.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Rich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interior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details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include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a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0" b="1">
                <a:solidFill>
                  <a:srgbClr val="C7C8CA"/>
                </a:solidFill>
                <a:latin typeface="Trebuchet MS"/>
                <a:cs typeface="Trebuchet MS"/>
              </a:rPr>
              <a:t>premium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instrument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panel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accent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stitching</a:t>
            </a:r>
            <a:r>
              <a:rPr dirty="0" sz="1000" spc="-9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and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unique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carbon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fiber-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trimmed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vents.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Choose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from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Red,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Black,</a:t>
            </a:r>
            <a:r>
              <a:rPr dirty="0" sz="1000" spc="-12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0" b="1">
                <a:solidFill>
                  <a:srgbClr val="C7C8CA"/>
                </a:solidFill>
                <a:latin typeface="Trebuchet MS"/>
                <a:cs typeface="Trebuchet MS"/>
              </a:rPr>
              <a:t>Tobacco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leather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C7C8CA"/>
                </a:solidFill>
                <a:latin typeface="Trebuchet MS"/>
                <a:cs typeface="Trebuchet MS"/>
              </a:rPr>
              <a:t>seats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5" b="1">
                <a:solidFill>
                  <a:srgbClr val="C7C8CA"/>
                </a:solidFill>
                <a:latin typeface="Trebuchet MS"/>
                <a:cs typeface="Trebuchet MS"/>
              </a:rPr>
              <a:t>or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25" b="1">
                <a:solidFill>
                  <a:srgbClr val="C7C8CA"/>
                </a:solidFill>
                <a:latin typeface="Trebuchet MS"/>
                <a:cs typeface="Trebuchet MS"/>
              </a:rPr>
              <a:t>the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available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40" b="1">
                <a:solidFill>
                  <a:srgbClr val="C7C8CA"/>
                </a:solidFill>
                <a:latin typeface="Trebuchet MS"/>
                <a:cs typeface="Trebuchet MS"/>
              </a:rPr>
              <a:t>Black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0" b="1">
                <a:solidFill>
                  <a:srgbClr val="C7C8CA"/>
                </a:solidFill>
                <a:latin typeface="Trebuchet MS"/>
                <a:cs typeface="Trebuchet MS"/>
              </a:rPr>
              <a:t>leather/microfiber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50" b="1">
                <a:solidFill>
                  <a:srgbClr val="C7C8CA"/>
                </a:solidFill>
                <a:latin typeface="Trebuchet MS"/>
                <a:cs typeface="Trebuchet MS"/>
              </a:rPr>
              <a:t>seats,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all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75" b="1">
                <a:solidFill>
                  <a:srgbClr val="C7C8CA"/>
                </a:solidFill>
                <a:latin typeface="Trebuchet MS"/>
                <a:cs typeface="Trebuchet MS"/>
              </a:rPr>
              <a:t>with</a:t>
            </a:r>
            <a:r>
              <a:rPr dirty="0" sz="1000" spc="-85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65" b="1">
                <a:solidFill>
                  <a:srgbClr val="C7C8CA"/>
                </a:solidFill>
                <a:latin typeface="Trebuchet MS"/>
                <a:cs typeface="Trebuchet MS"/>
              </a:rPr>
              <a:t>accent</a:t>
            </a:r>
            <a:r>
              <a:rPr dirty="0" sz="1000" spc="-9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C7C8CA"/>
                </a:solidFill>
                <a:latin typeface="Trebuchet MS"/>
                <a:cs typeface="Trebuchet MS"/>
              </a:rPr>
              <a:t>stitching..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8229600" y="0"/>
            <a:ext cx="8229600" cy="10972800"/>
            <a:chOff x="8229600" y="0"/>
            <a:chExt cx="8229600" cy="10972800"/>
          </a:xfrm>
        </p:grpSpPr>
        <p:sp>
          <p:nvSpPr>
            <p:cNvPr id="8" name="object 8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0"/>
                  </a:moveTo>
                  <a:lnTo>
                    <a:pt x="0" y="0"/>
                  </a:lnTo>
                  <a:lnTo>
                    <a:pt x="0" y="10972800"/>
                  </a:lnTo>
                  <a:lnTo>
                    <a:pt x="8229600" y="10972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0203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28195" y="3828402"/>
              <a:ext cx="4431004" cy="332969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9600" y="0"/>
              <a:ext cx="3792258" cy="382841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28195" y="7158101"/>
              <a:ext cx="2529052" cy="381469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8229600" y="3825236"/>
              <a:ext cx="8229600" cy="6350"/>
            </a:xfrm>
            <a:custGeom>
              <a:avLst/>
              <a:gdLst/>
              <a:ahLst/>
              <a:cxnLst/>
              <a:rect l="l" t="t" r="r" b="b"/>
              <a:pathLst>
                <a:path w="8229600" h="6350">
                  <a:moveTo>
                    <a:pt x="0" y="0"/>
                  </a:moveTo>
                  <a:lnTo>
                    <a:pt x="0" y="6350"/>
                  </a:lnTo>
                  <a:lnTo>
                    <a:pt x="8229600" y="6350"/>
                  </a:lnTo>
                  <a:lnTo>
                    <a:pt x="8229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9600" y="7158101"/>
              <a:ext cx="3798595" cy="2755011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8229600" y="0"/>
              <a:ext cx="8229600" cy="10972800"/>
            </a:xfrm>
            <a:custGeom>
              <a:avLst/>
              <a:gdLst/>
              <a:ahLst/>
              <a:cxnLst/>
              <a:rect l="l" t="t" r="r" b="b"/>
              <a:pathLst>
                <a:path w="8229600" h="10972800">
                  <a:moveTo>
                    <a:pt x="8229600" y="7154926"/>
                  </a:moveTo>
                  <a:lnTo>
                    <a:pt x="3798595" y="7154926"/>
                  </a:lnTo>
                  <a:lnTo>
                    <a:pt x="3798595" y="0"/>
                  </a:lnTo>
                  <a:lnTo>
                    <a:pt x="3792245" y="0"/>
                  </a:lnTo>
                  <a:lnTo>
                    <a:pt x="3792245" y="7154926"/>
                  </a:lnTo>
                  <a:lnTo>
                    <a:pt x="0" y="7154926"/>
                  </a:lnTo>
                  <a:lnTo>
                    <a:pt x="0" y="7161276"/>
                  </a:lnTo>
                  <a:lnTo>
                    <a:pt x="3792245" y="7161276"/>
                  </a:lnTo>
                  <a:lnTo>
                    <a:pt x="3792245" y="9913125"/>
                  </a:lnTo>
                  <a:lnTo>
                    <a:pt x="0" y="9913125"/>
                  </a:lnTo>
                  <a:lnTo>
                    <a:pt x="0" y="9919475"/>
                  </a:lnTo>
                  <a:lnTo>
                    <a:pt x="3792245" y="9919475"/>
                  </a:lnTo>
                  <a:lnTo>
                    <a:pt x="3792245" y="10972800"/>
                  </a:lnTo>
                  <a:lnTo>
                    <a:pt x="3798595" y="10972800"/>
                  </a:lnTo>
                  <a:lnTo>
                    <a:pt x="3798595" y="7161276"/>
                  </a:lnTo>
                  <a:lnTo>
                    <a:pt x="6327635" y="7161276"/>
                  </a:lnTo>
                  <a:lnTo>
                    <a:pt x="6327635" y="10972800"/>
                  </a:lnTo>
                  <a:lnTo>
                    <a:pt x="6333985" y="10972800"/>
                  </a:lnTo>
                  <a:lnTo>
                    <a:pt x="6333985" y="7161276"/>
                  </a:lnTo>
                  <a:lnTo>
                    <a:pt x="8229600" y="7161276"/>
                  </a:lnTo>
                  <a:lnTo>
                    <a:pt x="8229600" y="7154926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5855695" y="10368546"/>
              <a:ext cx="603885" cy="147320"/>
            </a:xfrm>
            <a:custGeom>
              <a:avLst/>
              <a:gdLst/>
              <a:ahLst/>
              <a:cxnLst/>
              <a:rect l="l" t="t" r="r" b="b"/>
              <a:pathLst>
                <a:path w="603884" h="147320">
                  <a:moveTo>
                    <a:pt x="603503" y="0"/>
                  </a:moveTo>
                  <a:lnTo>
                    <a:pt x="0" y="0"/>
                  </a:lnTo>
                  <a:lnTo>
                    <a:pt x="0" y="147053"/>
                  </a:lnTo>
                  <a:lnTo>
                    <a:pt x="603503" y="147053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10582324" y="5499582"/>
            <a:ext cx="133604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132715">
              <a:lnSpc>
                <a:spcPct val="117700"/>
              </a:lnSpc>
              <a:spcBef>
                <a:spcPts val="10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race-inspired</a:t>
            </a:r>
            <a:r>
              <a:rPr dirty="0" sz="850" spc="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steering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wheel</a:t>
            </a:r>
            <a:r>
              <a:rPr dirty="0" sz="850" spc="-3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is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flat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at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-3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bottom.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-3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instrument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panel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is</a:t>
            </a:r>
            <a:r>
              <a:rPr dirty="0" sz="850" spc="-3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made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from</a:t>
            </a:r>
            <a:r>
              <a:rPr dirty="0" sz="850" spc="-4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a</a:t>
            </a:r>
            <a:r>
              <a:rPr dirty="0" sz="850" spc="-4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thermoformed</a:t>
            </a:r>
            <a:endParaRPr sz="850">
              <a:latin typeface="Calibri"/>
              <a:cs typeface="Calibri"/>
            </a:endParaRPr>
          </a:p>
          <a:p>
            <a:pPr algn="r" marL="194945" marR="5080" indent="36830">
              <a:lnSpc>
                <a:spcPct val="117700"/>
              </a:lnSpc>
            </a:pP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shell,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like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those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found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on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limited-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edition</a:t>
            </a:r>
            <a:r>
              <a:rPr dirty="0" sz="850" spc="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supercars.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39943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16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28157" y="10380840"/>
            <a:ext cx="52070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b="1">
                <a:solidFill>
                  <a:srgbClr val="C7C8CA"/>
                </a:solidFill>
                <a:latin typeface="Trebuchet MS"/>
                <a:cs typeface="Trebuchet MS"/>
              </a:rPr>
              <a:t>4C</a:t>
            </a:r>
            <a:r>
              <a:rPr dirty="0" sz="700" spc="120" b="1">
                <a:solidFill>
                  <a:srgbClr val="C7C8CA"/>
                </a:solidFill>
                <a:latin typeface="Trebuchet MS"/>
                <a:cs typeface="Trebuchet MS"/>
              </a:rPr>
              <a:t> </a:t>
            </a:r>
            <a:r>
              <a:rPr dirty="0" sz="700" spc="55" b="1">
                <a:solidFill>
                  <a:srgbClr val="C7C8CA"/>
                </a:solidFill>
                <a:latin typeface="Trebuchet MS"/>
                <a:cs typeface="Trebuchet MS"/>
              </a:rPr>
              <a:t>SPIDER 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5884470" y="10380840"/>
            <a:ext cx="132080" cy="13144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00" spc="-25" b="1">
                <a:solidFill>
                  <a:srgbClr val="231F20"/>
                </a:solidFill>
                <a:latin typeface="Trebuchet MS"/>
                <a:cs typeface="Trebuchet MS"/>
              </a:rPr>
              <a:t>17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2146195" y="1354841"/>
            <a:ext cx="976630" cy="7880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7700"/>
              </a:lnSpc>
              <a:spcBef>
                <a:spcPts val="100"/>
              </a:spcBef>
            </a:pPr>
            <a:r>
              <a:rPr dirty="0" sz="850" spc="20" i="1">
                <a:solidFill>
                  <a:srgbClr val="C7C8CA"/>
                </a:solidFill>
                <a:latin typeface="Calibri"/>
                <a:cs typeface="Calibri"/>
              </a:rPr>
              <a:t>Distinctive</a:t>
            </a:r>
            <a:r>
              <a:rPr dirty="0" sz="850" spc="4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interior</a:t>
            </a:r>
            <a:r>
              <a:rPr dirty="0" sz="850" spc="20" i="1">
                <a:solidFill>
                  <a:srgbClr val="C7C8CA"/>
                </a:solidFill>
                <a:latin typeface="Calibri"/>
                <a:cs typeface="Calibri"/>
              </a:rPr>
              <a:t> fabrics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 and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trims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feature</a:t>
            </a:r>
            <a:r>
              <a:rPr dirty="0" sz="850" spc="1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exterior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color-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matched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contrasting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stitching.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4672333" y="8129352"/>
            <a:ext cx="1089660" cy="7880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" marR="5080" indent="-12065">
              <a:lnSpc>
                <a:spcPct val="117700"/>
              </a:lnSpc>
              <a:spcBef>
                <a:spcPts val="100"/>
              </a:spcBef>
            </a:pP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-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upholstery,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 shown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premium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leather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trim,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10" i="1">
                <a:solidFill>
                  <a:srgbClr val="C7C8CA"/>
                </a:solidFill>
                <a:latin typeface="Calibri"/>
                <a:cs typeface="Calibri"/>
              </a:rPr>
              <a:t>features 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pronounced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bolstering to keep </a:t>
            </a:r>
            <a:r>
              <a:rPr dirty="0" sz="850" spc="-25" i="1">
                <a:solidFill>
                  <a:srgbClr val="C7C8CA"/>
                </a:solidFill>
                <a:latin typeface="Calibri"/>
                <a:cs typeface="Calibri"/>
              </a:rPr>
              <a:t>the</a:t>
            </a:r>
            <a:r>
              <a:rPr dirty="0" sz="850" spc="500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driver</a:t>
            </a:r>
            <a:r>
              <a:rPr dirty="0" sz="850" spc="-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i="1">
                <a:solidFill>
                  <a:srgbClr val="C7C8CA"/>
                </a:solidFill>
                <a:latin typeface="Calibri"/>
                <a:cs typeface="Calibri"/>
              </a:rPr>
              <a:t>firmly</a:t>
            </a:r>
            <a:r>
              <a:rPr dirty="0" sz="850" spc="-15" i="1">
                <a:solidFill>
                  <a:srgbClr val="C7C8CA"/>
                </a:solidFill>
                <a:latin typeface="Calibri"/>
                <a:cs typeface="Calibri"/>
              </a:rPr>
              <a:t> </a:t>
            </a:r>
            <a:r>
              <a:rPr dirty="0" sz="850" spc="-20" i="1">
                <a:solidFill>
                  <a:srgbClr val="C7C8CA"/>
                </a:solidFill>
                <a:latin typeface="Calibri"/>
                <a:cs typeface="Calibri"/>
              </a:rPr>
              <a:t>in</a:t>
            </a:r>
            <a:r>
              <a:rPr dirty="0" sz="850" spc="-10" i="1">
                <a:solidFill>
                  <a:srgbClr val="C7C8CA"/>
                </a:solidFill>
                <a:latin typeface="Calibri"/>
                <a:cs typeface="Calibri"/>
              </a:rPr>
              <a:t> place.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2025-06-11T20:22:14Z</dcterms:created>
  <dcterms:modified xsi:type="dcterms:W3CDTF">2025-06-11T20:22:14Z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2016-11-29T00:00:00Z</vt:filetime>
  </property>
  <property fmtid="{D5CDD505-2E9C-101B-9397-08002B2CF9AE}" pid="3" name="LastSaved">
    <vt:filetime>2025-06-11T00:00:00Z</vt:filetime>
  </property>
  <property fmtid="{D5CDD505-2E9C-101B-9397-08002B2CF9AE}" pid="4" name="Producer">
    <vt:lpwstr>iText 5.0.5 (c) 1T3XT BVBA</vt:lpwstr>
  </property>
</Properties>
</file>