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5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\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docProps\app.xml><?xml version="1.0" encoding="utf-8"?>
<Properties xmlns="http://schemas.openxmlformats.org/officeDocument/2006/extended-properties" xmlns:vt="http://schemas.openxmlformats.org/officeDocument/2006/docPropsVTypes">
  <TotalTime>22985</TotalTime>
  <Words>1085</Words>
  <Application>Microsoft Office PowerPoint</Application>
  <PresentationFormat>Widescreen</PresentationFormat>
  <Paragraphs>296</Paragraphs>
  <Slides>28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28</vt:i4>
      </vt:variant>
    </vt:vector>
  </HeadingPairs>
  <TitlesOfParts>
    <vt:vector size="43" baseType="lpstr">
      <vt:lpstr>Arial</vt:lpstr>
      <vt:lpstr>Calibri</vt:lpstr>
      <vt:lpstr>Calibri Light</vt:lpstr>
      <vt:lpstr>Georgia Pro Cond Light</vt:lpstr>
      <vt:lpstr>Roboto</vt:lpstr>
      <vt:lpstr>Roboto Slab</vt:lpstr>
      <vt:lpstr>Speak Pro</vt:lpstr>
      <vt:lpstr>Times New Roman</vt:lpstr>
      <vt:lpstr>Wingdings</vt:lpstr>
      <vt:lpstr>1_Ariel template</vt:lpstr>
      <vt:lpstr>2_Ariel template</vt:lpstr>
      <vt:lpstr>Office Theme</vt:lpstr>
      <vt:lpstr>RetrospectVTI</vt:lpstr>
      <vt:lpstr>2_Office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\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Charlie John</dc:creator>
  <cp:lastModifiedBy>Ira Dvir</cp:lastModifiedBy>
  <cp:revision>685</cp:revision>
  <dcterms:created xsi:type="dcterms:W3CDTF">2021-02-02T12:51:18Z</dcterms:created>
  <dcterms:modified xsi:type="dcterms:W3CDTF">2025-12-02T06:48:28Z</dcterms:modified>
</cp:coreProperties>
</file>

<file path=ppt\_rels\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theme" Target="theme/theme1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microsoft.com/office/2015/10/relationships/revisionInfo" Target="revisionInfo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commentAuthors" Target="commentAuthor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viewProps" Target="viewProps.xml"/></Relationships>
</file>

<file path=ppt\changesInfos\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ra Dvir" userId="62e3011f8e44b390" providerId="LiveId" clId="{18AF3152-3947-4817-BE1B-203A40BCD23C}"/>
    <pc:docChg chg="undo custSel addSld delSld modSld">
      <pc:chgData name="Ira Dvir" userId="62e3011f8e44b390" providerId="LiveId" clId="{18AF3152-3947-4817-BE1B-203A40BCD23C}" dt="2024-12-22T10:03:04.079" v="344" actId="14100"/>
      <pc:docMkLst>
        <pc:docMk/>
      </pc:docMkLst>
      <pc:sldChg chg="modSp mod">
        <pc:chgData name="Ira Dvir" userId="62e3011f8e44b390" providerId="LiveId" clId="{18AF3152-3947-4817-BE1B-203A40BCD23C}" dt="2024-12-22T08:38:31.975" v="51" actId="20577"/>
        <pc:sldMkLst>
          <pc:docMk/>
          <pc:sldMk cId="2050616324" sldId="269"/>
        </pc:sldMkLst>
        <pc:spChg chg="mod">
          <ac:chgData name="Ira Dvir" userId="62e3011f8e44b390" providerId="LiveId" clId="{18AF3152-3947-4817-BE1B-203A40BCD23C}" dt="2024-12-22T08:38:31.975" v="51" actId="20577"/>
          <ac:spMkLst>
            <pc:docMk/>
            <pc:sldMk cId="2050616324" sldId="269"/>
            <ac:spMk id="2" creationId="{5ED1F6A0-129B-BF99-43D0-5E29D04555DE}"/>
          </ac:spMkLst>
        </pc:spChg>
      </pc:sldChg>
      <pc:sldChg chg="del">
        <pc:chgData name="Ira Dvir" userId="62e3011f8e44b390" providerId="LiveId" clId="{18AF3152-3947-4817-BE1B-203A40BCD23C}" dt="2024-12-22T08:34:07.368" v="0" actId="47"/>
        <pc:sldMkLst>
          <pc:docMk/>
          <pc:sldMk cId="3322350484" sldId="559"/>
        </pc:sldMkLst>
      </pc:sldChg>
      <pc:sldChg chg="delSp mod">
        <pc:chgData name="Ira Dvir" userId="62e3011f8e44b390" providerId="LiveId" clId="{18AF3152-3947-4817-BE1B-203A40BCD23C}" dt="2024-12-22T08:36:13.563" v="5" actId="478"/>
        <pc:sldMkLst>
          <pc:docMk/>
          <pc:sldMk cId="338936852" sldId="574"/>
        </pc:sldMkLst>
        <pc:picChg chg="del">
          <ac:chgData name="Ira Dvir" userId="62e3011f8e44b390" providerId="LiveId" clId="{18AF3152-3947-4817-BE1B-203A40BCD23C}" dt="2024-12-22T08:36:13.563" v="5" actId="478"/>
          <ac:picMkLst>
            <pc:docMk/>
            <pc:sldMk cId="338936852" sldId="574"/>
            <ac:picMk id="4" creationId="{EEEF6F2A-4565-EBEE-B499-608FF61CF986}"/>
          </ac:picMkLst>
        </pc:picChg>
      </pc:sldChg>
      <pc:sldChg chg="modSp mod">
        <pc:chgData name="Ira Dvir" userId="62e3011f8e44b390" providerId="LiveId" clId="{18AF3152-3947-4817-BE1B-203A40BCD23C}" dt="2024-12-22T08:54:36.134" v="62" actId="20577"/>
        <pc:sldMkLst>
          <pc:docMk/>
          <pc:sldMk cId="3034556809" sldId="2090"/>
        </pc:sldMkLst>
        <pc:spChg chg="mod">
          <ac:chgData name="Ira Dvir" userId="62e3011f8e44b390" providerId="LiveId" clId="{18AF3152-3947-4817-BE1B-203A40BCD23C}" dt="2024-12-22T08:54:36.134" v="62" actId="20577"/>
          <ac:spMkLst>
            <pc:docMk/>
            <pc:sldMk cId="3034556809" sldId="2090"/>
            <ac:spMk id="9" creationId="{0152687A-1143-40B4-8D32-93D9CF26A275}"/>
          </ac:spMkLst>
        </pc:spChg>
      </pc:sldChg>
      <pc:sldChg chg="modSp mod">
        <pc:chgData name="Ira Dvir" userId="62e3011f8e44b390" providerId="LiveId" clId="{18AF3152-3947-4817-BE1B-203A40BCD23C}" dt="2024-12-22T08:35:19.164" v="4" actId="207"/>
        <pc:sldMkLst>
          <pc:docMk/>
          <pc:sldMk cId="656224333" sldId="2226"/>
        </pc:sldMkLst>
        <pc:spChg chg="mod">
          <ac:chgData name="Ira Dvir" userId="62e3011f8e44b390" providerId="LiveId" clId="{18AF3152-3947-4817-BE1B-203A40BCD23C}" dt="2024-12-22T08:35:19.164" v="4" actId="207"/>
          <ac:spMkLst>
            <pc:docMk/>
            <pc:sldMk cId="656224333" sldId="2226"/>
            <ac:spMk id="2" creationId="{6505CB2A-EA04-FE34-B4FA-720F25C90DB6}"/>
          </ac:spMkLst>
        </pc:spChg>
      </pc:sldChg>
      <pc:sldChg chg="modSp mod">
        <pc:chgData name="Ira Dvir" userId="62e3011f8e44b390" providerId="LiveId" clId="{18AF3152-3947-4817-BE1B-203A40BCD23C}" dt="2024-12-22T08:37:20.777" v="24" actId="20577"/>
        <pc:sldMkLst>
          <pc:docMk/>
          <pc:sldMk cId="4036004475" sldId="2242"/>
        </pc:sldMkLst>
        <pc:spChg chg="mod">
          <ac:chgData name="Ira Dvir" userId="62e3011f8e44b390" providerId="LiveId" clId="{18AF3152-3947-4817-BE1B-203A40BCD23C}" dt="2024-12-22T08:37:20.777" v="24" actId="20577"/>
          <ac:spMkLst>
            <pc:docMk/>
            <pc:sldMk cId="4036004475" sldId="2242"/>
            <ac:spMk id="3" creationId="{ACB8D7A9-38E5-DA0A-D1A4-DBE51D6213FF}"/>
          </ac:spMkLst>
        </pc:spChg>
      </pc:sldChg>
      <pc:sldChg chg="del">
        <pc:chgData name="Ira Dvir" userId="62e3011f8e44b390" providerId="LiveId" clId="{18AF3152-3947-4817-BE1B-203A40BCD23C}" dt="2024-12-22T08:39:48.593" v="52" actId="47"/>
        <pc:sldMkLst>
          <pc:docMk/>
          <pc:sldMk cId="1568734118" sldId="2248"/>
        </pc:sldMkLst>
      </pc:sldChg>
      <pc:sldChg chg="addSp delSp modSp new mod">
        <pc:chgData name="Ira Dvir" userId="62e3011f8e44b390" providerId="LiveId" clId="{18AF3152-3947-4817-BE1B-203A40BCD23C}" dt="2024-12-22T10:03:04.079" v="344" actId="14100"/>
        <pc:sldMkLst>
          <pc:docMk/>
          <pc:sldMk cId="1859858711" sldId="2250"/>
        </pc:sldMkLst>
        <pc:spChg chg="del">
          <ac:chgData name="Ira Dvir" userId="62e3011f8e44b390" providerId="LiveId" clId="{18AF3152-3947-4817-BE1B-203A40BCD23C}" dt="2024-12-22T09:43:28.338" v="66" actId="478"/>
          <ac:spMkLst>
            <pc:docMk/>
            <pc:sldMk cId="1859858711" sldId="2250"/>
            <ac:spMk id="2" creationId="{70D592F3-5C50-3F4F-BD0E-D92B739D9566}"/>
          </ac:spMkLst>
        </pc:spChg>
        <pc:spChg chg="del">
          <ac:chgData name="Ira Dvir" userId="62e3011f8e44b390" providerId="LiveId" clId="{18AF3152-3947-4817-BE1B-203A40BCD23C}" dt="2024-12-22T09:43:28.338" v="66" actId="478"/>
          <ac:spMkLst>
            <pc:docMk/>
            <pc:sldMk cId="1859858711" sldId="2250"/>
            <ac:spMk id="3" creationId="{5FCEE521-49AC-065C-6736-C7C3AF289640}"/>
          </ac:spMkLst>
        </pc:spChg>
        <pc:spChg chg="add del mod">
          <ac:chgData name="Ira Dvir" userId="62e3011f8e44b390" providerId="LiveId" clId="{18AF3152-3947-4817-BE1B-203A40BCD23C}" dt="2024-12-22T10:03:04.079" v="344" actId="14100"/>
          <ac:spMkLst>
            <pc:docMk/>
            <pc:sldMk cId="1859858711" sldId="2250"/>
            <ac:spMk id="7" creationId="{23D5CCD1-1D45-BD42-FAC1-46584F3AEDD0}"/>
          </ac:spMkLst>
        </pc:spChg>
        <pc:spChg chg="add del mod">
          <ac:chgData name="Ira Dvir" userId="62e3011f8e44b390" providerId="LiveId" clId="{18AF3152-3947-4817-BE1B-203A40BCD23C}" dt="2024-12-22T09:45:40.452" v="85" actId="478"/>
          <ac:spMkLst>
            <pc:docMk/>
            <pc:sldMk cId="1859858711" sldId="2250"/>
            <ac:spMk id="8" creationId="{28E3B803-4103-1EC7-D69E-35F4BC8231A1}"/>
          </ac:spMkLst>
        </pc:spChg>
        <pc:spChg chg="add mod">
          <ac:chgData name="Ira Dvir" userId="62e3011f8e44b390" providerId="LiveId" clId="{18AF3152-3947-4817-BE1B-203A40BCD23C}" dt="2024-12-22T09:55:39.650" v="142" actId="1038"/>
          <ac:spMkLst>
            <pc:docMk/>
            <pc:sldMk cId="1859858711" sldId="2250"/>
            <ac:spMk id="9" creationId="{00762F6B-1EB8-890D-2B9D-88CA3530E651}"/>
          </ac:spMkLst>
        </pc:spChg>
        <pc:spChg chg="add mod ord">
          <ac:chgData name="Ira Dvir" userId="62e3011f8e44b390" providerId="LiveId" clId="{18AF3152-3947-4817-BE1B-203A40BCD23C}" dt="2024-12-22T09:55:39.650" v="142" actId="1038"/>
          <ac:spMkLst>
            <pc:docMk/>
            <pc:sldMk cId="1859858711" sldId="2250"/>
            <ac:spMk id="10" creationId="{CF17DA55-6626-1182-06A6-33A3F44E0EC9}"/>
          </ac:spMkLst>
        </pc:spChg>
        <pc:spChg chg="add mod">
          <ac:chgData name="Ira Dvir" userId="62e3011f8e44b390" providerId="LiveId" clId="{18AF3152-3947-4817-BE1B-203A40BCD23C}" dt="2024-12-22T09:57:30.094" v="233" actId="1035"/>
          <ac:spMkLst>
            <pc:docMk/>
            <pc:sldMk cId="1859858711" sldId="2250"/>
            <ac:spMk id="11" creationId="{CFBE3FFF-9919-6ED1-0294-75D8035676FC}"/>
          </ac:spMkLst>
        </pc:spChg>
        <pc:graphicFrameChg chg="add mod ord modGraphic">
          <ac:chgData name="Ira Dvir" userId="62e3011f8e44b390" providerId="LiveId" clId="{18AF3152-3947-4817-BE1B-203A40BCD23C}" dt="2024-12-22T10:02:49.967" v="343" actId="20577"/>
          <ac:graphicFrameMkLst>
            <pc:docMk/>
            <pc:sldMk cId="1859858711" sldId="2250"/>
            <ac:graphicFrameMk id="12" creationId="{65EEC215-5405-64AB-624B-9AED60604F66}"/>
          </ac:graphicFrameMkLst>
        </pc:graphicFrameChg>
        <pc:picChg chg="add del mod ord">
          <ac:chgData name="Ira Dvir" userId="62e3011f8e44b390" providerId="LiveId" clId="{18AF3152-3947-4817-BE1B-203A40BCD23C}" dt="2024-12-22T10:00:40.874" v="300" actId="478"/>
          <ac:picMkLst>
            <pc:docMk/>
            <pc:sldMk cId="1859858711" sldId="2250"/>
            <ac:picMk id="5" creationId="{700F69C8-08BD-D3EE-2B26-E38FABE49878}"/>
          </ac:picMkLst>
        </pc:picChg>
        <pc:picChg chg="add del mod ord">
          <ac:chgData name="Ira Dvir" userId="62e3011f8e44b390" providerId="LiveId" clId="{18AF3152-3947-4817-BE1B-203A40BCD23C}" dt="2024-12-22T10:02:25.607" v="342" actId="1076"/>
          <ac:picMkLst>
            <pc:docMk/>
            <pc:sldMk cId="1859858711" sldId="2250"/>
            <ac:picMk id="6" creationId="{13C38DAF-02AB-DC84-224A-41F764F1E7B1}"/>
          </ac:picMkLst>
        </pc:picChg>
      </pc:sldChg>
      <pc:sldMasterChg chg="delSldLayout">
        <pc:chgData name="Ira Dvir" userId="62e3011f8e44b390" providerId="LiveId" clId="{18AF3152-3947-4817-BE1B-203A40BCD23C}" dt="2024-12-22T08:34:07.368" v="0" actId="47"/>
        <pc:sldMasterMkLst>
          <pc:docMk/>
          <pc:sldMasterMk cId="1236024105" sldId="2147483672"/>
        </pc:sldMasterMkLst>
        <pc:sldLayoutChg chg="del">
          <pc:chgData name="Ira Dvir" userId="62e3011f8e44b390" providerId="LiveId" clId="{18AF3152-3947-4817-BE1B-203A40BCD23C}" dt="2024-12-22T08:34:07.368" v="0" actId="47"/>
          <pc:sldLayoutMkLst>
            <pc:docMk/>
            <pc:sldMasterMk cId="1236024105" sldId="2147483672"/>
            <pc:sldLayoutMk cId="1601389381" sldId="2147483716"/>
          </pc:sldLayoutMkLst>
        </pc:sldLayoutChg>
      </pc:sldMasterChg>
    </pc:docChg>
  </pc:docChgLst>
</pc:chgInfo>
</file>

<file path=ppt\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白 贝儿" initials="白" lastIdx="1" clrIdx="0">
    <p:extLst>
      <p:ext uri="{19B8F6BF-5375-455C-9EA6-DF929625EA0E}">
        <p15:presenceInfo xmlns:p15="http://schemas.microsoft.com/office/powerpoint/2012/main" userId="0c46474d40c98ebc" providerId="Windows Live"/>
      </p:ext>
    </p:extLst>
  </p:cmAuthor>
  <p:cmAuthor id="2" name="Charlie John" initials="CJ" lastIdx="1" clrIdx="1">
    <p:extLst>
      <p:ext uri="{19B8F6BF-5375-455C-9EA6-DF929625EA0E}">
        <p15:presenceInfo xmlns:p15="http://schemas.microsoft.com/office/powerpoint/2012/main" userId="Charlie John" providerId="None"/>
      </p:ext>
    </p:extLst>
  </p:cmAuthor>
  <p:cmAuthor id="3" name="Torsten Brammer" initials="TB" lastIdx="47" clrIdx="2">
    <p:extLst>
      <p:ext uri="{19B8F6BF-5375-455C-9EA6-DF929625EA0E}">
        <p15:presenceInfo xmlns:p15="http://schemas.microsoft.com/office/powerpoint/2012/main" userId="S::t.brammer@wavelabs.de::a3740a9b-5382-4a7c-8d08-1962d9dcb818" providerId="AD"/>
      </p:ext>
    </p:extLst>
  </p:cmAuthor>
</p:cmAuthorLst>
</file>

<file path=ppt\notesMasters\_rels\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\notesMasters\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AC1277-D35C-474E-BDC3-CABCFFBEF9BF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12726A-FF83-4C09-B8F4-51E098D8C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359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\notesSlides\_rels\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\notesSlides\_rels\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\notesSlides\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37C34C-C8D3-419A-93F2-C40DFA1C5B1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9096470"/>
      </p:ext>
    </p:extLst>
  </p:cSld>
  <p:clrMapOvr>
    <a:masterClrMapping/>
  </p:clrMapOvr>
</p:notes>
</file>

<file path=ppt\notesSlides\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7EE5E5-2D08-8140-9AFD-62A4E2B12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984829-AB06-8AFA-7BF2-3FAF092AF5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D5ACBC-AE93-8FCA-008A-1E65ED49F9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622CD2-D4DB-EC94-7CCE-A58565CBDB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37C34C-C8D3-419A-93F2-C40DFA1C5B1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306690"/>
      </p:ext>
    </p:extLst>
  </p:cSld>
  <p:clrMapOvr>
    <a:masterClrMapping/>
  </p:clrMapOvr>
</p:notes>
</file>

<file path=ppt\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7E7E"/>
    <a:srgbClr val="37ACDF"/>
    <a:srgbClr val="1B482C"/>
    <a:srgbClr val="35A35F"/>
    <a:srgbClr val="4AD183"/>
    <a:srgbClr val="FFFFB7"/>
    <a:srgbClr val="FFFF81"/>
    <a:srgbClr val="080808"/>
    <a:srgbClr val="246E40"/>
    <a:srgbClr val="297F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\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  <p:sldMasterId id="2147483717" r:id="rId2"/>
    <p:sldMasterId id="2147483725" r:id="rId3"/>
    <p:sldMasterId id="2147483737" r:id="rId4"/>
    <p:sldMasterId id="2147483747" r:id="rId5"/>
    <p:sldMasterId id="2147483759" r:id="rId6"/>
  </p:sldMasterIdLst>
  <p:notesMasterIdLst>
    <p:notesMasterId r:id="rId35"/>
  </p:notesMasterIdLst>
  <p:sldIdLst>
    <p:sldId id="2090" r:id="rId7"/>
    <p:sldId id="2236" r:id="rId8"/>
    <p:sldId id="2224" r:id="rId9"/>
    <p:sldId id="2225" r:id="rId10"/>
    <p:sldId id="2226" r:id="rId11"/>
    <p:sldId id="2247" r:id="rId12"/>
    <p:sldId id="2231" r:id="rId13"/>
    <p:sldId id="2249" r:id="rId14"/>
    <p:sldId id="2238" r:id="rId15"/>
    <p:sldId id="574" r:id="rId16"/>
    <p:sldId id="263" r:id="rId17"/>
    <p:sldId id="571" r:id="rId18"/>
    <p:sldId id="575" r:id="rId19"/>
    <p:sldId id="560" r:id="rId20"/>
    <p:sldId id="2250" r:id="rId21"/>
    <p:sldId id="2241" r:id="rId22"/>
    <p:sldId id="2242" r:id="rId23"/>
    <p:sldId id="266" r:id="rId24"/>
    <p:sldId id="258" r:id="rId25"/>
    <p:sldId id="282" r:id="rId26"/>
    <p:sldId id="545" r:id="rId27"/>
    <p:sldId id="2244" r:id="rId28"/>
    <p:sldId id="2246" r:id="rId29"/>
    <p:sldId id="269" r:id="rId30"/>
    <p:sldId id="270" r:id="rId31"/>
    <p:sldId id="536" r:id="rId32"/>
    <p:sldId id="2229" r:id="rId33"/>
    <p:sldId id="2228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\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AF3152-3947-4817-BE1B-203A40BCD23C}" v="6" dt="2024-12-22T09:58:49.793"/>
  </p1510:revLst>
</p1510:revInfo>
</file>

<file path=ppt\slideLayouts\_rels\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\slideLayouts\_rels\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\slideLayouts\_rels\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\slideLayouts\_rels\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\slideLayouts\_rels\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\slideLayouts\_rels\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\slideLayouts\_rels\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\slideLayouts\_rels\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\slideLayouts\_rels\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\slideLayouts\_rels\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\slideLayouts\_rels\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\slideLayouts\_rels\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\slideLayouts\_rels\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\slideLayouts\_rels\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\slideLayouts\_rels\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\slideLayouts\_rels\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\slideLayouts\_rels\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\slideLayouts\_rels\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\slideLayouts\_rels\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\slideLayouts\_rels\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\slideLayouts\_rels\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\slideLayouts\_rels\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\slideLayouts\_rels\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\slideLayouts\_rels\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\slideLayouts\_rels\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\slideLayouts\_rels\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\slideLayouts\_rels\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\slideLayouts\_rels\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\slideLayouts\_rels\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\slideLayouts\_rels\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\slideLayouts\_rels\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\slideLayouts\_rels\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\slideLayouts\_rels\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\slideLayouts\_rels\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\slideLayouts\_rels\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\slideLayouts\_rels\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\slideLayouts\_rels\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\slideLayouts\_rels\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\slideLayouts\_rels\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\slideLayouts\_rels\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\slideLayouts\_rels\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\slideLayouts\_rels\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\slideLayouts\_rels\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\slideLayouts\_rels\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\slideLayouts\_rels\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\slideLayouts\_rels\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6.xml"/></Relationships>
</file>

<file path=ppt\slideLayouts\_rels\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6.xml"/></Relationships>
</file>

<file path=ppt\slideLayouts\_rels\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6.xml"/></Relationships>
</file>

<file path=ppt\slideLayouts\_rels\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\slideLayouts\_rels\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6.xml"/></Relationships>
</file>

<file path=ppt\slideLayouts\_rels\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\slideLayouts\_rels\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\slideLayouts\_rels\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\slideLayouts\_rels\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\slideLayouts\_rels\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\slideLayouts\_rels\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\slideLayouts\_rels\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6.xml"/></Relationships>
</file>

<file path=ppt\slideLayouts\_rels\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\slideLayouts\_rels\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6.xml"/></Relationships>
</file>

<file path=ppt\slideLayouts\_rels\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\slideLayouts\_rels\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\slideLayouts\_rels\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\slideLayouts\_rels\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\slideLayouts\_rels\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\slideLayouts\_rels\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\slideLayouts\_rels\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\slideLayouts\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10200" y="3501375"/>
            <a:ext cx="12192000" cy="2515600"/>
          </a:xfrm>
          <a:prstGeom prst="rect">
            <a:avLst/>
          </a:prstGeom>
          <a:solidFill>
            <a:srgbClr val="004430">
              <a:alpha val="533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958900" y="3951151"/>
            <a:ext cx="8797600" cy="15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5867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5867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5867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5867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5867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5867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5867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5867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5867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0" y="5687967"/>
            <a:ext cx="12263200" cy="1177908"/>
            <a:chOff x="0" y="5687967"/>
            <a:chExt cx="9197400" cy="1177908"/>
          </a:xfrm>
        </p:grpSpPr>
        <p:sp>
          <p:nvSpPr>
            <p:cNvPr id="13" name="Google Shape;13;p2"/>
            <p:cNvSpPr/>
            <p:nvPr/>
          </p:nvSpPr>
          <p:spPr>
            <a:xfrm>
              <a:off x="0" y="5948175"/>
              <a:ext cx="9197400" cy="917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818800" y="5687967"/>
              <a:ext cx="457800" cy="336300"/>
            </a:xfrm>
            <a:prstGeom prst="triangle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72693205"/>
      </p:ext>
    </p:extLst>
  </p:cSld>
  <p:clrMapOvr>
    <a:masterClrMapping/>
  </p:clrMapOvr>
</p:sldLayout>
</file>

<file path=ppt\slideLayouts\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(leaf)" type="tx">
  <p:cSld name="Title + 1 column (leaf)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>
            <a:off x="0" y="67"/>
            <a:ext cx="12192000" cy="6858000"/>
          </a:xfrm>
          <a:prstGeom prst="frame">
            <a:avLst>
              <a:gd name="adj1" fmla="val 2218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3009900" y="1183300"/>
            <a:ext cx="8204400" cy="96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3009900" y="2278855"/>
            <a:ext cx="8204400" cy="421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507987">
              <a:spcBef>
                <a:spcPts val="800"/>
              </a:spcBef>
              <a:spcAft>
                <a:spcPts val="0"/>
              </a:spcAft>
              <a:buSzPts val="2400"/>
              <a:buChar char="◍"/>
              <a:defRPr sz="32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ldNum" idx="12"/>
          </p:nvPr>
        </p:nvSpPr>
        <p:spPr>
          <a:xfrm>
            <a:off x="11307436" y="6231525"/>
            <a:ext cx="6036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554495330"/>
      </p:ext>
    </p:extLst>
  </p:cSld>
  <p:clrMapOvr>
    <a:masterClrMapping/>
  </p:clrMapOvr>
</p:sldLayout>
</file>

<file path=ppt\slideLayouts\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(sea)">
  <p:cSld name="Title + 1 column (sea)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>
            <a:off x="0" y="67"/>
            <a:ext cx="12192000" cy="6858000"/>
          </a:xfrm>
          <a:prstGeom prst="frame">
            <a:avLst>
              <a:gd name="adj1" fmla="val 2218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3009900" y="1183300"/>
            <a:ext cx="8204400" cy="96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3009900" y="2278855"/>
            <a:ext cx="8204400" cy="421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507987" rtl="0"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◍"/>
              <a:defRPr sz="3200"/>
            </a:lvl1pPr>
            <a:lvl2pPr marL="1219170" lvl="1" indent="-457189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○"/>
              <a:defRPr sz="2400"/>
            </a:lvl2pPr>
            <a:lvl3pPr marL="1828754" lvl="2" indent="-457189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■"/>
              <a:defRPr sz="2400"/>
            </a:lvl3pPr>
            <a:lvl4pPr marL="2438339" lvl="3" indent="-457189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3047924" lvl="4" indent="-457189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3657509" lvl="5" indent="-457189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4267093" lvl="6" indent="-457189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4876678" lvl="7" indent="-457189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5486263" lvl="8" indent="-457189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sldNum" idx="12"/>
          </p:nvPr>
        </p:nvSpPr>
        <p:spPr>
          <a:xfrm>
            <a:off x="11307436" y="6231525"/>
            <a:ext cx="6036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622037998"/>
      </p:ext>
    </p:extLst>
  </p:cSld>
  <p:clrMapOvr>
    <a:masterClrMapping/>
  </p:clrMapOvr>
</p:sldLayout>
</file>

<file path=ppt\slideLayouts\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(sky)">
  <p:cSld name="Title + 1 column (sky)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/>
          <p:nvPr/>
        </p:nvSpPr>
        <p:spPr>
          <a:xfrm>
            <a:off x="0" y="67"/>
            <a:ext cx="12192000" cy="6858000"/>
          </a:xfrm>
          <a:prstGeom prst="frame">
            <a:avLst>
              <a:gd name="adj1" fmla="val 2218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" name="Google Shape;40;p7"/>
          <p:cNvSpPr txBox="1">
            <a:spLocks noGrp="1"/>
          </p:cNvSpPr>
          <p:nvPr>
            <p:ph type="title"/>
          </p:nvPr>
        </p:nvSpPr>
        <p:spPr>
          <a:xfrm>
            <a:off x="3009900" y="1183300"/>
            <a:ext cx="8204400" cy="96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1"/>
          </p:nvPr>
        </p:nvSpPr>
        <p:spPr>
          <a:xfrm>
            <a:off x="3009900" y="2278855"/>
            <a:ext cx="8204400" cy="421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507987" rtl="0"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2400"/>
              <a:buChar char="◍"/>
              <a:defRPr sz="3200"/>
            </a:lvl1pPr>
            <a:lvl2pPr marL="1219170" lvl="1" indent="-457189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○"/>
              <a:defRPr sz="2400"/>
            </a:lvl2pPr>
            <a:lvl3pPr marL="1828754" lvl="2" indent="-457189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■"/>
              <a:defRPr sz="2400"/>
            </a:lvl3pPr>
            <a:lvl4pPr marL="2438339" lvl="3" indent="-457189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3047924" lvl="4" indent="-457189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3657509" lvl="5" indent="-457189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4267093" lvl="6" indent="-457189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4876678" lvl="7" indent="-457189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5486263" lvl="8" indent="-457189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sldNum" idx="12"/>
          </p:nvPr>
        </p:nvSpPr>
        <p:spPr>
          <a:xfrm>
            <a:off x="11307436" y="6231525"/>
            <a:ext cx="6036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333358435"/>
      </p:ext>
    </p:extLst>
  </p:cSld>
  <p:clrMapOvr>
    <a:masterClrMapping/>
  </p:clrMapOvr>
</p:sldLayout>
</file>

<file path=ppt\slideLayouts\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 (sea)">
  <p:cSld name="Title + 2 columns (sea)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9"/>
          <p:cNvSpPr/>
          <p:nvPr/>
        </p:nvSpPr>
        <p:spPr>
          <a:xfrm>
            <a:off x="0" y="67"/>
            <a:ext cx="12192000" cy="6858000"/>
          </a:xfrm>
          <a:prstGeom prst="frame">
            <a:avLst>
              <a:gd name="adj1" fmla="val 2218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" name="Google Shape;53;p9"/>
          <p:cNvSpPr txBox="1">
            <a:spLocks noGrp="1"/>
          </p:cNvSpPr>
          <p:nvPr>
            <p:ph type="body" idx="1"/>
          </p:nvPr>
        </p:nvSpPr>
        <p:spPr>
          <a:xfrm>
            <a:off x="3009900" y="2352675"/>
            <a:ext cx="4161200" cy="42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rtl="0"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◍"/>
              <a:defRPr sz="2400"/>
            </a:lvl1pPr>
            <a:lvl2pPr marL="1219170" lvl="1" indent="-457189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○"/>
              <a:defRPr sz="2400"/>
            </a:lvl2pPr>
            <a:lvl3pPr marL="1828754" lvl="2" indent="-457189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 sz="2400"/>
            </a:lvl3pPr>
            <a:lvl4pPr marL="2438339" lvl="3" indent="-457189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3047924" lvl="4" indent="-457189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3657509" lvl="5" indent="-457189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4267093" lvl="6" indent="-457189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4876678" lvl="7" indent="-457189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5486263" lvl="8" indent="-457189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body" idx="2"/>
          </p:nvPr>
        </p:nvSpPr>
        <p:spPr>
          <a:xfrm>
            <a:off x="7421431" y="2352675"/>
            <a:ext cx="4161200" cy="42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rtl="0"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◍"/>
              <a:defRPr sz="2400"/>
            </a:lvl1pPr>
            <a:lvl2pPr marL="1219170" lvl="1" indent="-457189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○"/>
              <a:defRPr sz="2400"/>
            </a:lvl2pPr>
            <a:lvl3pPr marL="1828754" lvl="2" indent="-457189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 sz="2400"/>
            </a:lvl3pPr>
            <a:lvl4pPr marL="2438339" lvl="3" indent="-457189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3047924" lvl="4" indent="-457189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3657509" lvl="5" indent="-457189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4267093" lvl="6" indent="-457189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4876678" lvl="7" indent="-457189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5486263" lvl="8" indent="-457189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3009900" y="1183300"/>
            <a:ext cx="8204400" cy="96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sldNum" idx="12"/>
          </p:nvPr>
        </p:nvSpPr>
        <p:spPr>
          <a:xfrm>
            <a:off x="11307436" y="6231525"/>
            <a:ext cx="6036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69063859"/>
      </p:ext>
    </p:extLst>
  </p:cSld>
  <p:clrMapOvr>
    <a:masterClrMapping/>
  </p:clrMapOvr>
</p:sldLayout>
</file>

<file path=ppt\slideLayouts\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 (sky)">
  <p:cSld name="Title + 3 columns (sky)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3"/>
          <p:cNvSpPr/>
          <p:nvPr/>
        </p:nvSpPr>
        <p:spPr>
          <a:xfrm>
            <a:off x="0" y="67"/>
            <a:ext cx="12192000" cy="6858000"/>
          </a:xfrm>
          <a:prstGeom prst="frame">
            <a:avLst>
              <a:gd name="adj1" fmla="val 2218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" name="Google Shape;83;p13"/>
          <p:cNvSpPr txBox="1">
            <a:spLocks noGrp="1"/>
          </p:cNvSpPr>
          <p:nvPr>
            <p:ph type="body" idx="1"/>
          </p:nvPr>
        </p:nvSpPr>
        <p:spPr>
          <a:xfrm>
            <a:off x="3009901" y="2486025"/>
            <a:ext cx="2735600" cy="40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◍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○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body" idx="2"/>
          </p:nvPr>
        </p:nvSpPr>
        <p:spPr>
          <a:xfrm>
            <a:off x="5885603" y="2486025"/>
            <a:ext cx="2735600" cy="40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◍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○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body" idx="3"/>
          </p:nvPr>
        </p:nvSpPr>
        <p:spPr>
          <a:xfrm>
            <a:off x="8761305" y="2486025"/>
            <a:ext cx="2735600" cy="40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◍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○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title"/>
          </p:nvPr>
        </p:nvSpPr>
        <p:spPr>
          <a:xfrm>
            <a:off x="3009900" y="1183300"/>
            <a:ext cx="8204400" cy="96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ldNum" idx="12"/>
          </p:nvPr>
        </p:nvSpPr>
        <p:spPr>
          <a:xfrm>
            <a:off x="11307436" y="6231525"/>
            <a:ext cx="6036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503517086"/>
      </p:ext>
    </p:extLst>
  </p:cSld>
  <p:clrMapOvr>
    <a:masterClrMapping/>
  </p:clrMapOvr>
</p:sldLayout>
</file>

<file path=ppt\slideLayouts\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76C3C-BA76-4B52-AF3E-214C74FEA6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4D9224-34FF-478A-9924-B0821DDFF2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35E32E-762B-44A4-AAB8-1653CC492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E81EF-AC68-4A80-8B3C-C84E03F139CA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21B094-6C53-409B-AA17-C0BDAD7E2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BC9C0F-B6E8-415F-BE17-92D334067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75F43-EE54-4C11-B3EE-F826D83B8C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269128"/>
      </p:ext>
    </p:extLst>
  </p:cSld>
  <p:clrMapOvr>
    <a:masterClrMapping/>
  </p:clrMapOvr>
</p:sldLayout>
</file>

<file path=ppt\slideLayouts\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D35D23-1819-4A6A-B047-85C84DBC1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5A6AFC-606F-4F81-82D6-1F39105D25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3E5468-BF58-4BE6-BA96-6B73313BD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E81EF-AC68-4A80-8B3C-C84E03F139CA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38D0AC-F6AD-4BF7-8D52-B41305B34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819294-65E9-4431-B097-3AEA6D25E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75F43-EE54-4C11-B3EE-F826D83B8C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929126"/>
      </p:ext>
    </p:extLst>
  </p:cSld>
  <p:clrMapOvr>
    <a:masterClrMapping/>
  </p:clrMapOvr>
</p:sldLayout>
</file>

<file path=ppt\slideLayouts\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438AD-2C40-43C5-A763-12A95633D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99ADF2-AB69-4C00-A778-68B58B279B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0382FC-EC07-4D3F-9661-9F96AE9B8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E81EF-AC68-4A80-8B3C-C84E03F139CA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215416-BF96-4F70-B234-DE704C4E0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FACD7A-1F5A-4C86-BEDC-5B6CD82A2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75F43-EE54-4C11-B3EE-F826D83B8C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91031"/>
      </p:ext>
    </p:extLst>
  </p:cSld>
  <p:clrMapOvr>
    <a:masterClrMapping/>
  </p:clrMapOvr>
</p:sldLayout>
</file>

<file path=ppt\slideLayouts\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A7FE8-0C7D-4B85-94C8-1F0C80302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6066BB-A4CF-4A0A-A733-58D5D45D86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E0EAB4-09F5-4AF7-822F-E114739C83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96B043-D476-46CD-919C-E8E08852B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E81EF-AC68-4A80-8B3C-C84E03F139CA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12E776-F63C-439E-A07B-325E62332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9C2860-174B-4547-BBFA-268E44FC4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75F43-EE54-4C11-B3EE-F826D83B8C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676779"/>
      </p:ext>
    </p:extLst>
  </p:cSld>
  <p:clrMapOvr>
    <a:masterClrMapping/>
  </p:clrMapOvr>
</p:sldLayout>
</file>

<file path=ppt\slideLayouts\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A30E7-024F-4CA6-B0C7-087D36E88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D7C23A-925E-4CC3-9EAF-AB07A4A30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2850E3-1096-4989-A47C-11AA74110E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FE9A89-7744-4A9B-8E28-218D20827F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82815E-425A-4C1F-86E1-7C271CC0DD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1BE1CC-8361-4A26-8210-DE6A56AA1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E81EF-AC68-4A80-8B3C-C84E03F139CA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9DE8EA-ECCF-4BE5-A814-6B1938AE0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E8C4B7-BC37-4EF8-9072-B67171A20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75F43-EE54-4C11-B3EE-F826D83B8C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034483"/>
      </p:ext>
    </p:extLst>
  </p:cSld>
  <p:clrMapOvr>
    <a:masterClrMapping/>
  </p:clrMapOvr>
</p:sldLayout>
</file>

<file path=ppt\slideLayouts\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 userDrawn="1">
  <p:cSld name="Subtitle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1B0457-C752-B071-539D-66D994F826DA}"/>
              </a:ext>
            </a:extLst>
          </p:cNvPr>
          <p:cNvSpPr/>
          <p:nvPr userDrawn="1"/>
        </p:nvSpPr>
        <p:spPr>
          <a:xfrm>
            <a:off x="11353800" y="6446904"/>
            <a:ext cx="838200" cy="291356"/>
          </a:xfrm>
          <a:prstGeom prst="rect">
            <a:avLst/>
          </a:prstGeom>
          <a:solidFill>
            <a:srgbClr val="4AD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latin typeface="Calibri" panose="020F0502020204030204" pitchFamily="34" charset="0"/>
                <a:cs typeface="Calibri" panose="020F0502020204030204" pitchFamily="34" charset="0"/>
              </a:rPr>
              <a:t>Page |</a:t>
            </a:r>
            <a:r>
              <a:rPr lang="en-US" sz="1100" b="1" dirty="0">
                <a:solidFill>
                  <a:srgbClr val="0071B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fld id="{873AA329-8257-47FB-971D-29356D0E94CD}" type="slidenum">
              <a:rPr lang="en-US" sz="11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ctr"/>
              <a:t>‹#›</a:t>
            </a:fld>
            <a:endParaRPr lang="en-GB" sz="11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2050258"/>
      </p:ext>
    </p:extLst>
  </p:cSld>
  <p:clrMapOvr>
    <a:masterClrMapping/>
  </p:clrMapOvr>
</p:sldLayout>
</file>

<file path=ppt\slideLayouts\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966A4-9725-4ADC-8A11-F4E0FB57F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BD502D-6C27-4755-AF0C-B0970588C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E81EF-AC68-4A80-8B3C-C84E03F139CA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08A418-07C2-40E9-B030-4CB1FBA6A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429D4F-7EC8-4C53-8AD0-1DEEFA904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75F43-EE54-4C11-B3EE-F826D83B8C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081157"/>
      </p:ext>
    </p:extLst>
  </p:cSld>
  <p:clrMapOvr>
    <a:masterClrMapping/>
  </p:clrMapOvr>
</p:sldLayout>
</file>

<file path=ppt\slideLayouts\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E6D55C1-E6F4-4500-8612-5AD400829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E81EF-AC68-4A80-8B3C-C84E03F139CA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87B480-5564-4D8E-9C3D-BB3501AFC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2C3B76-6A31-4B2A-9F31-823B8F7F9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75F43-EE54-4C11-B3EE-F826D83B8C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162273"/>
      </p:ext>
    </p:extLst>
  </p:cSld>
  <p:clrMapOvr>
    <a:masterClrMapping/>
  </p:clrMapOvr>
</p:sldLayout>
</file>

<file path=ppt\slideLayouts\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69715-C68C-4749-A715-FD97E590C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934559-06C5-433D-AA06-498E348ECE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5855C0-2FF9-48D7-AFA3-0BD07AC1A7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8F1778-852B-4114-BCE7-FA815785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E81EF-AC68-4A80-8B3C-C84E03F139CA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9DB90D-8EA5-42E0-99BA-24EDA790C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53A6E1-207E-4006-9225-5703F582E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75F43-EE54-4C11-B3EE-F826D83B8C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049576"/>
      </p:ext>
    </p:extLst>
  </p:cSld>
  <p:clrMapOvr>
    <a:masterClrMapping/>
  </p:clrMapOvr>
</p:sldLayout>
</file>

<file path=ppt\slideLayouts\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3E392-0BDF-4598-9AFC-D39D5050C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D4AEC0-8C54-4816-B9F5-46E39D9C28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8FEFDF-E6A4-43FA-8F58-0236632896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25EADE-C2DF-4D59-BDB2-62B52F9DF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E81EF-AC68-4A80-8B3C-C84E03F139CA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B7EDA2-A9AC-4E16-B992-DB845B09B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8E0249-44E2-4242-9C04-8FE29EA29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75F43-EE54-4C11-B3EE-F826D83B8C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833888"/>
      </p:ext>
    </p:extLst>
  </p:cSld>
  <p:clrMapOvr>
    <a:masterClrMapping/>
  </p:clrMapOvr>
</p:sldLayout>
</file>

<file path=ppt\slideLayouts\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3A9E4-3A24-4187-9812-8F651C358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676091-CCB1-4F22-A79C-A5BE40A664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CD514F-4FE8-4CAE-B5CC-7901E0DB8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E81EF-AC68-4A80-8B3C-C84E03F139CA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7BECF5-EF40-428C-A0EF-2EEE0D9A4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E821E1-C0B5-4623-A8DC-9E8030905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75F43-EE54-4C11-B3EE-F826D83B8C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338612"/>
      </p:ext>
    </p:extLst>
  </p:cSld>
  <p:clrMapOvr>
    <a:masterClrMapping/>
  </p:clrMapOvr>
</p:sldLayout>
</file>

<file path=ppt\slideLayouts\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6759B0-7313-4FC8-829A-8465814049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92C19B-46AD-45CB-ACE0-E7F6D9E3F4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CAC796-40BD-4ED9-A36A-0FB7AE570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E81EF-AC68-4A80-8B3C-C84E03F139CA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8E3F72-B030-4124-B18A-4BD113C11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CA7F23-8447-4F05-9202-7CC1B3826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75F43-EE54-4C11-B3EE-F826D83B8C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752752"/>
      </p:ext>
    </p:extLst>
  </p:cSld>
  <p:clrMapOvr>
    <a:masterClrMapping/>
  </p:clrMapOvr>
</p:sldLayout>
</file>

<file path=ppt\slideLayouts\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12/2/2025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5183080"/>
      </p:ext>
    </p:extLst>
  </p:cSld>
  <p:clrMapOvr>
    <a:masterClrMapping/>
  </p:clrMapOvr>
</p:sldLayout>
</file>

<file path=ppt\slideLayouts\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12/2/2025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FCF57DD-BDBD-4108-97B1-EF5D9452EE0C}"/>
              </a:ext>
            </a:extLst>
          </p:cNvPr>
          <p:cNvSpPr/>
          <p:nvPr userDrawn="1"/>
        </p:nvSpPr>
        <p:spPr>
          <a:xfrm>
            <a:off x="-71562" y="6345141"/>
            <a:ext cx="12324522" cy="5724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560967"/>
      </p:ext>
    </p:extLst>
  </p:cSld>
  <p:clrMapOvr>
    <a:masterClrMapping/>
  </p:clrMapOvr>
</p:sldLayout>
</file>

<file path=ppt\slideLayouts\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12/2/2025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3601861"/>
      </p:ext>
    </p:extLst>
  </p:cSld>
  <p:clrMapOvr>
    <a:masterClrMapping/>
  </p:clrMapOvr>
</p:sldLayout>
</file>

<file path=ppt\slideLayouts\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12/2/2025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623908"/>
      </p:ext>
    </p:extLst>
  </p:cSld>
  <p:clrMapOvr>
    <a:masterClrMapping/>
  </p:clrMapOvr>
</p:sldLayout>
</file>

<file path=ppt\slideLayouts\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(leaf)" type="tx">
  <p:cSld name="Title + 1 column (leaf)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>
            <a:off x="0" y="67"/>
            <a:ext cx="12192000" cy="6858000"/>
          </a:xfrm>
          <a:prstGeom prst="frame">
            <a:avLst>
              <a:gd name="adj1" fmla="val 2218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3009900" y="1183300"/>
            <a:ext cx="8204400" cy="96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3009900" y="2278855"/>
            <a:ext cx="8204400" cy="421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507987">
              <a:spcBef>
                <a:spcPts val="800"/>
              </a:spcBef>
              <a:spcAft>
                <a:spcPts val="0"/>
              </a:spcAft>
              <a:buSzPts val="2400"/>
              <a:buChar char="◍"/>
              <a:defRPr sz="32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ldNum" idx="12"/>
          </p:nvPr>
        </p:nvSpPr>
        <p:spPr>
          <a:xfrm>
            <a:off x="11307436" y="6231525"/>
            <a:ext cx="6036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06809343"/>
      </p:ext>
    </p:extLst>
  </p:cSld>
  <p:clrMapOvr>
    <a:masterClrMapping/>
  </p:clrMapOvr>
</p:sldLayout>
</file>

<file path=ppt\slideLayouts\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12/2/2025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7857362"/>
      </p:ext>
    </p:extLst>
  </p:cSld>
  <p:clrMapOvr>
    <a:masterClrMapping/>
  </p:clrMapOvr>
</p:sldLayout>
</file>

<file path=ppt\slideLayouts\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12/2/2025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523475"/>
      </p:ext>
    </p:extLst>
  </p:cSld>
  <p:clrMapOvr>
    <a:masterClrMapping/>
  </p:clrMapOvr>
</p:sldLayout>
</file>

<file path=ppt\slideLayouts\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12/2/2025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255151"/>
      </p:ext>
    </p:extLst>
  </p:cSld>
  <p:clrMapOvr>
    <a:masterClrMapping/>
  </p:clrMapOvr>
</p:sldLayout>
</file>

<file path=ppt\slideLayouts\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12/2/2025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870437"/>
      </p:ext>
    </p:extLst>
  </p:cSld>
  <p:clrMapOvr>
    <a:masterClrMapping/>
  </p:clrMapOvr>
</p:sldLayout>
</file>

<file path=ppt\slideLayouts\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12/2/2025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93460"/>
      </p:ext>
    </p:extLst>
  </p:cSld>
  <p:clrMapOvr>
    <a:masterClrMapping/>
  </p:clrMapOvr>
</p:sldLayout>
</file>

<file path=ppt\slideLayouts\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5E97F-317F-4C20-8772-2FCC675B05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0CC2A0-416B-4D1A-BE0B-9DDA6535BD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2A93AF-5230-402F-8839-EAF785A5B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216B6-FE79-4DD4-A6B4-92870C8FA405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14552C-480D-4689-BFF6-E3E39FDA3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935EB0-B10C-484E-A04D-B60D89364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6F13C-B6DC-4243-8E37-723EC07E45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711350"/>
      </p:ext>
    </p:extLst>
  </p:cSld>
  <p:clrMapOvr>
    <a:masterClrMapping/>
  </p:clrMapOvr>
</p:sldLayout>
</file>

<file path=ppt\slideLayouts\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E0A030A-96E6-40F5-8709-DC2A7523AEDB}"/>
              </a:ext>
            </a:extLst>
          </p:cNvPr>
          <p:cNvCxnSpPr>
            <a:cxnSpLocks/>
          </p:cNvCxnSpPr>
          <p:nvPr userDrawn="1"/>
        </p:nvCxnSpPr>
        <p:spPr>
          <a:xfrm>
            <a:off x="0" y="6270568"/>
            <a:ext cx="12192000" cy="0"/>
          </a:xfrm>
          <a:prstGeom prst="line">
            <a:avLst/>
          </a:prstGeom>
          <a:ln w="57150">
            <a:solidFill>
              <a:srgbClr val="4AD1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20604187-1AF4-48BB-8FCF-5C6601C58F44}"/>
              </a:ext>
            </a:extLst>
          </p:cNvPr>
          <p:cNvSpPr/>
          <p:nvPr userDrawn="1"/>
        </p:nvSpPr>
        <p:spPr>
          <a:xfrm>
            <a:off x="11353800" y="6446904"/>
            <a:ext cx="838200" cy="291356"/>
          </a:xfrm>
          <a:prstGeom prst="rect">
            <a:avLst/>
          </a:prstGeom>
          <a:solidFill>
            <a:srgbClr val="4AD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latin typeface="Calibri" panose="020F0502020204030204" pitchFamily="34" charset="0"/>
                <a:cs typeface="Calibri" panose="020F0502020204030204" pitchFamily="34" charset="0"/>
              </a:rPr>
              <a:t>Page |</a:t>
            </a:r>
            <a:r>
              <a:rPr lang="en-US" sz="1100" b="1" dirty="0">
                <a:solidFill>
                  <a:srgbClr val="0071B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fld id="{873AA329-8257-47FB-971D-29356D0E94CD}" type="slidenum">
              <a:rPr lang="en-US" sz="11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ctr"/>
              <a:t>‹#›</a:t>
            </a:fld>
            <a:endParaRPr lang="en-GB" sz="11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DD498C4-AC5A-4173-8C87-4C03ECF1B08D}"/>
              </a:ext>
            </a:extLst>
          </p:cNvPr>
          <p:cNvCxnSpPr/>
          <p:nvPr userDrawn="1"/>
        </p:nvCxnSpPr>
        <p:spPr>
          <a:xfrm>
            <a:off x="182634" y="633222"/>
            <a:ext cx="9677358" cy="0"/>
          </a:xfrm>
          <a:prstGeom prst="line">
            <a:avLst/>
          </a:prstGeom>
          <a:ln w="19050" cmpd="dbl">
            <a:solidFill>
              <a:srgbClr val="4AD183"/>
            </a:solidFill>
            <a:headEnd w="sm" len="sm"/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Logo, icon&#10;&#10;Description automatically generated">
            <a:extLst>
              <a:ext uri="{FF2B5EF4-FFF2-40B4-BE49-F238E27FC236}">
                <a16:creationId xmlns:a16="http://schemas.microsoft.com/office/drawing/2014/main" id="{D42D7370-F2CB-EE11-55CE-FFFE272052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228" y="152187"/>
            <a:ext cx="1916654" cy="481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19533"/>
      </p:ext>
    </p:extLst>
  </p:cSld>
  <p:clrMapOvr>
    <a:masterClrMapping/>
  </p:clrMapOvr>
</p:sldLayout>
</file>

<file path=ppt\slideLayouts\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AC81E-5F00-4F37-8F6F-F1337D88D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696D25-E327-42C9-83C8-FC703C204E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59B661-8381-4824-8531-AA4CC2A0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216B6-FE79-4DD4-A6B4-92870C8FA405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98495B-BF63-48C2-86A1-B65DF3CB8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2B5BCB-626F-4FAA-9D86-7734D9FDC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6F13C-B6DC-4243-8E37-723EC07E45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237888"/>
      </p:ext>
    </p:extLst>
  </p:cSld>
  <p:clrMapOvr>
    <a:masterClrMapping/>
  </p:clrMapOvr>
</p:sldLayout>
</file>

<file path=ppt\slideLayouts\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238F4-C57E-4A7A-9C50-84D73137D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63D9A9-DA07-4ADF-9C4E-724938EF5A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FAA297-2DB2-4F46-BBF8-1551E27CB5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78FD23-7E72-45D4-8934-816A7C29E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216B6-FE79-4DD4-A6B4-92870C8FA405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3BEFE3-5CBB-4D05-9547-BDA57F83F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FBE135-1F7C-44BF-A1A0-F1A701D40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6F13C-B6DC-4243-8E37-723EC07E45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9803815"/>
      </p:ext>
    </p:extLst>
  </p:cSld>
  <p:clrMapOvr>
    <a:masterClrMapping/>
  </p:clrMapOvr>
</p:sldLayout>
</file>

<file path=ppt\slideLayouts\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07F2C-639A-409D-96CB-367F4250F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895667-8A41-481B-9F1B-F6201C045B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CEFA65-5BC3-4E7A-85BA-262AB25A49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C56EE6-880F-4252-9C90-83369C6DA5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A9985D-A663-4505-B3F0-070F7F81AA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4490B92-09BD-45A9-8379-BFEF0D479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216B6-FE79-4DD4-A6B4-92870C8FA405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A38B260-C28A-444F-8424-8429CA827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686C304-0476-4D1E-84E6-EB6E77320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6F13C-B6DC-4243-8E37-723EC07E45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3803871"/>
      </p:ext>
    </p:extLst>
  </p:cSld>
  <p:clrMapOvr>
    <a:masterClrMapping/>
  </p:clrMapOvr>
</p:sldLayout>
</file>

<file path=ppt\slideLayouts\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(sea)">
  <p:cSld name="Title + 1 column (sea)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>
            <a:off x="0" y="67"/>
            <a:ext cx="12192000" cy="6858000"/>
          </a:xfrm>
          <a:prstGeom prst="frame">
            <a:avLst>
              <a:gd name="adj1" fmla="val 2218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3009900" y="1183300"/>
            <a:ext cx="8204400" cy="96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3009900" y="2278855"/>
            <a:ext cx="8204400" cy="421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507987" rtl="0"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◍"/>
              <a:defRPr sz="3200"/>
            </a:lvl1pPr>
            <a:lvl2pPr marL="1219170" lvl="1" indent="-457189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○"/>
              <a:defRPr sz="2400"/>
            </a:lvl2pPr>
            <a:lvl3pPr marL="1828754" lvl="2" indent="-457189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■"/>
              <a:defRPr sz="2400"/>
            </a:lvl3pPr>
            <a:lvl4pPr marL="2438339" lvl="3" indent="-457189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3047924" lvl="4" indent="-457189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3657509" lvl="5" indent="-457189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4267093" lvl="6" indent="-457189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4876678" lvl="7" indent="-457189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5486263" lvl="8" indent="-457189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sldNum" idx="12"/>
          </p:nvPr>
        </p:nvSpPr>
        <p:spPr>
          <a:xfrm>
            <a:off x="11307436" y="6231525"/>
            <a:ext cx="6036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64563722"/>
      </p:ext>
    </p:extLst>
  </p:cSld>
  <p:clrMapOvr>
    <a:masterClrMapping/>
  </p:clrMapOvr>
</p:sldLayout>
</file>

<file path=ppt\slideLayouts\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F219E-0795-48CB-8D72-22A94A1E4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D1C85B-2120-4F67-BF7A-DB84392CF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216B6-FE79-4DD4-A6B4-92870C8FA405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F5A372-93DE-4BBE-B050-8F2C3AEB7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6186FE-7353-4010-A21D-BFA0E07F7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6F13C-B6DC-4243-8E37-723EC07E45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9219308"/>
      </p:ext>
    </p:extLst>
  </p:cSld>
  <p:clrMapOvr>
    <a:masterClrMapping/>
  </p:clrMapOvr>
</p:sldLayout>
</file>

<file path=ppt\slideLayouts\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1A1D7D9-F13D-4207-8A8C-D35CD646D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216B6-FE79-4DD4-A6B4-92870C8FA405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CF78D2-A21B-4875-B0C7-6F0FD6B1F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E95371-5923-4190-9B62-63E54CE22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6F13C-B6DC-4243-8E37-723EC07E45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3100543"/>
      </p:ext>
    </p:extLst>
  </p:cSld>
  <p:clrMapOvr>
    <a:masterClrMapping/>
  </p:clrMapOvr>
</p:sldLayout>
</file>

<file path=ppt\slideLayouts\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9EB80-C7B5-4F31-9D7C-6B46268B6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F4A6CD-BC12-4783-BFA0-7BA0441167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3478FF-249B-47AF-A68C-576B7DA12F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014439-51D7-4F76-844A-80B5E593F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216B6-FE79-4DD4-A6B4-92870C8FA405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D3719D-A72E-483C-9E72-44E8E25D1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9AD59A-14E1-4D05-8F97-7E81C094A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6F13C-B6DC-4243-8E37-723EC07E45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333942"/>
      </p:ext>
    </p:extLst>
  </p:cSld>
  <p:clrMapOvr>
    <a:masterClrMapping/>
  </p:clrMapOvr>
</p:sldLayout>
</file>

<file path=ppt\slideLayouts\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7EB18-5A90-48CA-9B54-3D0A6EC8E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C2C15D-D4D1-4809-92CA-77BDD73797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91BA6-59FD-4FDD-A1D7-7B9566C731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82F5BE-7DA7-4A21-8A16-DDB196489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216B6-FE79-4DD4-A6B4-92870C8FA405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F67C19-A175-44B9-83E8-BBBC907F6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C58FA3-A273-4F76-8E60-C422E970A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6F13C-B6DC-4243-8E37-723EC07E45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8395487"/>
      </p:ext>
    </p:extLst>
  </p:cSld>
  <p:clrMapOvr>
    <a:masterClrMapping/>
  </p:clrMapOvr>
</p:sldLayout>
</file>

<file path=ppt\slideLayouts\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9EC9E-6AB9-4CF4-BB39-300B4BB0F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41D201-036B-461C-B103-742A18B2C3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410870-D37A-4320-B6D1-6D6A41DB0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216B6-FE79-4DD4-A6B4-92870C8FA405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17202A-4BA2-4071-AB32-D419B8314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822123-89C6-459F-A7DF-C672D1BB2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6F13C-B6DC-4243-8E37-723EC07E45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7967843"/>
      </p:ext>
    </p:extLst>
  </p:cSld>
  <p:clrMapOvr>
    <a:masterClrMapping/>
  </p:clrMapOvr>
</p:sldLayout>
</file>

<file path=ppt\slideLayouts\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2264893-44D5-4DCF-8C1E-ED71951A9A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528C9F-F228-4043-9631-496C3035F8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53281F-66A3-4B04-948C-538DBB552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216B6-FE79-4DD4-A6B4-92870C8FA405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4A1077-65DE-42DA-A310-DBF17CA5C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83CA5-2EBE-4ADA-8786-E1C852FC9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6F13C-B6DC-4243-8E37-723EC07E45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1846586"/>
      </p:ext>
    </p:extLst>
  </p:cSld>
  <p:clrMapOvr>
    <a:masterClrMapping/>
  </p:clrMapOvr>
</p:sldLayout>
</file>

<file path=ppt\slideLayouts\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0B2CA-7E5F-4FA0-A7A2-6AB30063FB04}" type="datetime1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AEFB4-F9F2-47ED-B494-0B00C44735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95192"/>
      </p:ext>
    </p:extLst>
  </p:cSld>
  <p:clrMapOvr>
    <a:masterClrMapping/>
  </p:clrMapOvr>
</p:sldLayout>
</file>

<file path=ppt\slideLayouts\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21784-E265-44F0-9221-FA2EF23A2945}" type="datetime1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AEFB4-F9F2-47ED-B494-0B00C44735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877872"/>
      </p:ext>
    </p:extLst>
  </p:cSld>
  <p:clrMapOvr>
    <a:masterClrMapping/>
  </p:clrMapOvr>
</p:sldLayout>
</file>

<file path=ppt\slideLayouts\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0E9FF-8328-4A0C-B622-8F59BBB1230A}" type="datetime1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46582" y="6479011"/>
            <a:ext cx="2743200" cy="360000"/>
          </a:xfrm>
        </p:spPr>
        <p:txBody>
          <a:bodyPr/>
          <a:lstStyle/>
          <a:p>
            <a:fld id="{954AEFB4-F9F2-47ED-B494-0B00C44735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719788"/>
      </p:ext>
    </p:extLst>
  </p:cSld>
  <p:clrMapOvr>
    <a:masterClrMapping/>
  </p:clrMapOvr>
</p:sldLayout>
</file>

<file path=ppt\slideLayouts\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57FD-A965-4165-86E6-E875FE5EBBD0}" type="datetime1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57730" y="6479011"/>
            <a:ext cx="2743200" cy="360000"/>
          </a:xfrm>
        </p:spPr>
        <p:txBody>
          <a:bodyPr/>
          <a:lstStyle/>
          <a:p>
            <a:fld id="{954AEFB4-F9F2-47ED-B494-0B00C44735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447018"/>
      </p:ext>
    </p:extLst>
  </p:cSld>
  <p:clrMapOvr>
    <a:masterClrMapping/>
  </p:clrMapOvr>
</p:sldLayout>
</file>

<file path=ppt\slideLayouts\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(sky)">
  <p:cSld name="Title + 1 column (sky)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/>
          <p:nvPr/>
        </p:nvSpPr>
        <p:spPr>
          <a:xfrm>
            <a:off x="0" y="67"/>
            <a:ext cx="12192000" cy="6858000"/>
          </a:xfrm>
          <a:prstGeom prst="frame">
            <a:avLst>
              <a:gd name="adj1" fmla="val 2218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" name="Google Shape;40;p7"/>
          <p:cNvSpPr txBox="1">
            <a:spLocks noGrp="1"/>
          </p:cNvSpPr>
          <p:nvPr>
            <p:ph type="title"/>
          </p:nvPr>
        </p:nvSpPr>
        <p:spPr>
          <a:xfrm>
            <a:off x="3009900" y="1183300"/>
            <a:ext cx="8204400" cy="96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1"/>
          </p:nvPr>
        </p:nvSpPr>
        <p:spPr>
          <a:xfrm>
            <a:off x="3009900" y="2278855"/>
            <a:ext cx="8204400" cy="421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507987" rtl="0"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2400"/>
              <a:buChar char="◍"/>
              <a:defRPr sz="3200"/>
            </a:lvl1pPr>
            <a:lvl2pPr marL="1219170" lvl="1" indent="-457189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○"/>
              <a:defRPr sz="2400"/>
            </a:lvl2pPr>
            <a:lvl3pPr marL="1828754" lvl="2" indent="-457189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■"/>
              <a:defRPr sz="2400"/>
            </a:lvl3pPr>
            <a:lvl4pPr marL="2438339" lvl="3" indent="-457189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3047924" lvl="4" indent="-457189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3657509" lvl="5" indent="-457189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4267093" lvl="6" indent="-457189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4876678" lvl="7" indent="-457189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5486263" lvl="8" indent="-457189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sldNum" idx="12"/>
          </p:nvPr>
        </p:nvSpPr>
        <p:spPr>
          <a:xfrm>
            <a:off x="11307436" y="6231525"/>
            <a:ext cx="6036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688365220"/>
      </p:ext>
    </p:extLst>
  </p:cSld>
  <p:clrMapOvr>
    <a:masterClrMapping/>
  </p:clrMapOvr>
</p:sldLayout>
</file>

<file path=ppt\slideLayouts\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57FD-A965-4165-86E6-E875FE5EBBD0}" type="datetime1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57730" y="6479011"/>
            <a:ext cx="2743200" cy="360000"/>
          </a:xfrm>
        </p:spPr>
        <p:txBody>
          <a:bodyPr/>
          <a:lstStyle/>
          <a:p>
            <a:fld id="{954AEFB4-F9F2-47ED-B494-0B00C44735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554934"/>
      </p:ext>
    </p:extLst>
  </p:cSld>
  <p:clrMapOvr>
    <a:masterClrMapping/>
  </p:clrMapOvr>
</p:sldLayout>
</file>

<file path=ppt\slideLayouts\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57FD-A965-4165-86E6-E875FE5EBBD0}" type="datetime1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57730" y="6479011"/>
            <a:ext cx="2743200" cy="360000"/>
          </a:xfrm>
        </p:spPr>
        <p:txBody>
          <a:bodyPr/>
          <a:lstStyle/>
          <a:p>
            <a:fld id="{954AEFB4-F9F2-47ED-B494-0B00C44735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249938"/>
      </p:ext>
    </p:extLst>
  </p:cSld>
  <p:clrMapOvr>
    <a:masterClrMapping/>
  </p:clrMapOvr>
</p:sldLayout>
</file>

<file path=ppt\slideLayouts\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047F2-0B5E-4B84-923B-9F69E0CFD322}" type="datetime1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AEFB4-F9F2-47ED-B494-0B00C44735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222399"/>
      </p:ext>
    </p:extLst>
  </p:cSld>
  <p:clrMapOvr>
    <a:masterClrMapping/>
  </p:clrMapOvr>
</p:sldLayout>
</file>

<file path=ppt\slideLayouts\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06E43-8839-497E-81FE-7C3B9D062DA9}" type="datetime1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AEFB4-F9F2-47ED-B494-0B00C44735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49196"/>
      </p:ext>
    </p:extLst>
  </p:cSld>
  <p:clrMapOvr>
    <a:masterClrMapping/>
  </p:clrMapOvr>
</p:sldLayout>
</file>

<file path=ppt\slideLayouts\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06E43-8839-497E-81FE-7C3B9D062DA9}" type="datetime1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AEFB4-F9F2-47ED-B494-0B00C44735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465070"/>
      </p:ext>
    </p:extLst>
  </p:cSld>
  <p:clrMapOvr>
    <a:masterClrMapping/>
  </p:clrMapOvr>
</p:sldLayout>
</file>

<file path=ppt\slideLayouts\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AF42-FE3C-4CA6-BDE5-68A0EFF86986}" type="datetime1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AEFB4-F9F2-47ED-B494-0B00C44735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739695"/>
      </p:ext>
    </p:extLst>
  </p:cSld>
  <p:clrMapOvr>
    <a:masterClrMapping/>
  </p:clrMapOvr>
</p:sldLayout>
</file>

<file path=ppt\slideLayouts\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AB796-6A21-4D99-9E16-43161EDC8BB1}" type="datetime1">
              <a:rPr lang="en-US" smtClean="0"/>
              <a:t>12/2/2025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AEFB4-F9F2-47ED-B494-0B00C44735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12204"/>
      </p:ext>
    </p:extLst>
  </p:cSld>
  <p:clrMapOvr>
    <a:masterClrMapping/>
  </p:clrMapOvr>
</p:sldLayout>
</file>

<file path=ppt\slideLayouts\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57345-7076-44AD-BC25-388BD1B93FB1}" type="datetime1">
              <a:rPr lang="en-US" smtClean="0"/>
              <a:t>12/2/2025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AEFB4-F9F2-47ED-B494-0B00C44735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435426"/>
      </p:ext>
    </p:extLst>
  </p:cSld>
  <p:clrMapOvr>
    <a:masterClrMapping/>
  </p:clrMapOvr>
</p:sldLayout>
</file>

<file path=ppt\slideLayouts\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0AD02-EE07-4758-8C41-231D61D9FCA1}" type="datetime1">
              <a:rPr lang="en-US" smtClean="0"/>
              <a:t>12/2/2025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AEFB4-F9F2-47ED-B494-0B00C44735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168281"/>
      </p:ext>
    </p:extLst>
  </p:cSld>
  <p:clrMapOvr>
    <a:masterClrMapping/>
  </p:clrMapOvr>
</p:sldLayout>
</file>

<file path=ppt\slideLayouts\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0AD02-EE07-4758-8C41-231D61D9FCA1}" type="datetime1">
              <a:rPr lang="en-US" smtClean="0"/>
              <a:t>12/2/2025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AEFB4-F9F2-47ED-B494-0B00C44735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607481"/>
      </p:ext>
    </p:extLst>
  </p:cSld>
  <p:clrMapOvr>
    <a:masterClrMapping/>
  </p:clrMapOvr>
</p:sldLayout>
</file>

<file path=ppt\slideLayouts\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 (sea)">
  <p:cSld name="Title + 2 columns (sea)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9"/>
          <p:cNvSpPr/>
          <p:nvPr/>
        </p:nvSpPr>
        <p:spPr>
          <a:xfrm>
            <a:off x="0" y="67"/>
            <a:ext cx="12192000" cy="6858000"/>
          </a:xfrm>
          <a:prstGeom prst="frame">
            <a:avLst>
              <a:gd name="adj1" fmla="val 2218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" name="Google Shape;53;p9"/>
          <p:cNvSpPr txBox="1">
            <a:spLocks noGrp="1"/>
          </p:cNvSpPr>
          <p:nvPr>
            <p:ph type="body" idx="1"/>
          </p:nvPr>
        </p:nvSpPr>
        <p:spPr>
          <a:xfrm>
            <a:off x="3009900" y="2352675"/>
            <a:ext cx="4161200" cy="42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rtl="0"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◍"/>
              <a:defRPr sz="2400"/>
            </a:lvl1pPr>
            <a:lvl2pPr marL="1219170" lvl="1" indent="-457189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○"/>
              <a:defRPr sz="2400"/>
            </a:lvl2pPr>
            <a:lvl3pPr marL="1828754" lvl="2" indent="-457189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 sz="2400"/>
            </a:lvl3pPr>
            <a:lvl4pPr marL="2438339" lvl="3" indent="-457189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3047924" lvl="4" indent="-457189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3657509" lvl="5" indent="-457189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4267093" lvl="6" indent="-457189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4876678" lvl="7" indent="-457189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5486263" lvl="8" indent="-457189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body" idx="2"/>
          </p:nvPr>
        </p:nvSpPr>
        <p:spPr>
          <a:xfrm>
            <a:off x="7421431" y="2352675"/>
            <a:ext cx="4161200" cy="42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rtl="0"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◍"/>
              <a:defRPr sz="2400"/>
            </a:lvl1pPr>
            <a:lvl2pPr marL="1219170" lvl="1" indent="-457189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○"/>
              <a:defRPr sz="2400"/>
            </a:lvl2pPr>
            <a:lvl3pPr marL="1828754" lvl="2" indent="-457189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 sz="2400"/>
            </a:lvl3pPr>
            <a:lvl4pPr marL="2438339" lvl="3" indent="-457189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3047924" lvl="4" indent="-457189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3657509" lvl="5" indent="-457189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4267093" lvl="6" indent="-457189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4876678" lvl="7" indent="-457189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5486263" lvl="8" indent="-457189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3009900" y="1183300"/>
            <a:ext cx="8204400" cy="96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sldNum" idx="12"/>
          </p:nvPr>
        </p:nvSpPr>
        <p:spPr>
          <a:xfrm>
            <a:off x="11307436" y="6231525"/>
            <a:ext cx="6036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012502790"/>
      </p:ext>
    </p:extLst>
  </p:cSld>
  <p:clrMapOvr>
    <a:masterClrMapping/>
  </p:clrMapOvr>
</p:sldLayout>
</file>

<file path=ppt\slideLayouts\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0AD02-EE07-4758-8C41-231D61D9FCA1}" type="datetime1">
              <a:rPr lang="en-US" smtClean="0"/>
              <a:t>12/2/2025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AEFB4-F9F2-47ED-B494-0B00C44735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576730"/>
      </p:ext>
    </p:extLst>
  </p:cSld>
  <p:clrMapOvr>
    <a:masterClrMapping/>
  </p:clrMapOvr>
</p:sldLayout>
</file>

<file path=ppt\slideLayouts\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17232-B737-4A14-B7DE-5E0A4169BBDC}" type="datetime1">
              <a:rPr lang="en-US" smtClean="0"/>
              <a:t>12/2/2025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AEFB4-F9F2-47ED-B494-0B00C44735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689358"/>
      </p:ext>
    </p:extLst>
  </p:cSld>
  <p:clrMapOvr>
    <a:masterClrMapping/>
  </p:clrMapOvr>
</p:sldLayout>
</file>

<file path=ppt\slideLayouts\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17232-B737-4A14-B7DE-5E0A4169BBDC}" type="datetime1">
              <a:rPr lang="en-US" smtClean="0"/>
              <a:t>12/2/2025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AEFB4-F9F2-47ED-B494-0B00C44735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574234"/>
      </p:ext>
    </p:extLst>
  </p:cSld>
  <p:clrMapOvr>
    <a:masterClrMapping/>
  </p:clrMapOvr>
</p:sldLayout>
</file>

<file path=ppt\slideLayouts\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9C2D2-1E81-4E7A-9321-255505C49693}" type="datetime1">
              <a:rPr lang="en-US" smtClean="0"/>
              <a:t>12/2/2025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AEFB4-F9F2-47ED-B494-0B00C44735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9353"/>
      </p:ext>
    </p:extLst>
  </p:cSld>
  <p:clrMapOvr>
    <a:masterClrMapping/>
  </p:clrMapOvr>
</p:sldLayout>
</file>

<file path=ppt\slideLayouts\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E0DF4-5A89-4A97-BF30-3AFBAAED005E}" type="datetime1">
              <a:rPr lang="en-US" smtClean="0"/>
              <a:t>12/2/2025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AEFB4-F9F2-47ED-B494-0B00C44735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708457"/>
      </p:ext>
    </p:extLst>
  </p:cSld>
  <p:clrMapOvr>
    <a:masterClrMapping/>
  </p:clrMapOvr>
</p:sldLayout>
</file>

<file path=ppt\slideLayouts\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1B1D8-897B-41C2-981A-F1853E65A32F}" type="datetime1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AEFB4-F9F2-47ED-B494-0B00C44735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312187"/>
      </p:ext>
    </p:extLst>
  </p:cSld>
  <p:clrMapOvr>
    <a:masterClrMapping/>
  </p:clrMapOvr>
</p:sldLayout>
</file>

<file path=ppt\slideLayouts\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C31D3-F78C-4E2C-875D-C347B23E4508}" type="datetime1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AEFB4-F9F2-47ED-B494-0B00C44735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534056"/>
      </p:ext>
    </p:extLst>
  </p:cSld>
  <p:clrMapOvr>
    <a:masterClrMapping/>
  </p:clrMapOvr>
</p:sldLayout>
</file>

<file path=ppt\slideLayouts\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 (sky)">
  <p:cSld name="Title + 3 columns (sky)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3"/>
          <p:cNvSpPr/>
          <p:nvPr/>
        </p:nvSpPr>
        <p:spPr>
          <a:xfrm>
            <a:off x="0" y="67"/>
            <a:ext cx="12192000" cy="6858000"/>
          </a:xfrm>
          <a:prstGeom prst="frame">
            <a:avLst>
              <a:gd name="adj1" fmla="val 2218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" name="Google Shape;83;p13"/>
          <p:cNvSpPr txBox="1">
            <a:spLocks noGrp="1"/>
          </p:cNvSpPr>
          <p:nvPr>
            <p:ph type="body" idx="1"/>
          </p:nvPr>
        </p:nvSpPr>
        <p:spPr>
          <a:xfrm>
            <a:off x="3009901" y="2486025"/>
            <a:ext cx="2735600" cy="40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◍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○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body" idx="2"/>
          </p:nvPr>
        </p:nvSpPr>
        <p:spPr>
          <a:xfrm>
            <a:off x="5885603" y="2486025"/>
            <a:ext cx="2735600" cy="40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◍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○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body" idx="3"/>
          </p:nvPr>
        </p:nvSpPr>
        <p:spPr>
          <a:xfrm>
            <a:off x="8761305" y="2486025"/>
            <a:ext cx="2735600" cy="40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◍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○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title"/>
          </p:nvPr>
        </p:nvSpPr>
        <p:spPr>
          <a:xfrm>
            <a:off x="3009900" y="1183300"/>
            <a:ext cx="8204400" cy="96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ldNum" idx="12"/>
          </p:nvPr>
        </p:nvSpPr>
        <p:spPr>
          <a:xfrm>
            <a:off x="11307436" y="6231525"/>
            <a:ext cx="6036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9228036"/>
      </p:ext>
    </p:extLst>
  </p:cSld>
  <p:clrMapOvr>
    <a:masterClrMapping/>
  </p:clrMapOvr>
</p:sldLayout>
</file>

<file path=ppt\slideLayouts\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10200" y="3501375"/>
            <a:ext cx="12192000" cy="2515600"/>
          </a:xfrm>
          <a:prstGeom prst="rect">
            <a:avLst/>
          </a:prstGeom>
          <a:solidFill>
            <a:srgbClr val="004430">
              <a:alpha val="533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958900" y="3951151"/>
            <a:ext cx="8797600" cy="15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5867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5867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5867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5867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5867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5867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5867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5867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5867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0" y="5687967"/>
            <a:ext cx="12263200" cy="1177908"/>
            <a:chOff x="0" y="5687967"/>
            <a:chExt cx="9197400" cy="1177908"/>
          </a:xfrm>
        </p:grpSpPr>
        <p:sp>
          <p:nvSpPr>
            <p:cNvPr id="13" name="Google Shape;13;p2"/>
            <p:cNvSpPr/>
            <p:nvPr/>
          </p:nvSpPr>
          <p:spPr>
            <a:xfrm>
              <a:off x="0" y="5948175"/>
              <a:ext cx="9197400" cy="917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818800" y="5687967"/>
              <a:ext cx="457800" cy="336300"/>
            </a:xfrm>
            <a:prstGeom prst="triangle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900668508"/>
      </p:ext>
    </p:extLst>
  </p:cSld>
  <p:clrMapOvr>
    <a:masterClrMapping/>
  </p:clrMapOvr>
</p:sldLayout>
</file>

<file path=ppt\slideLayouts\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 userDrawn="1">
  <p:cSld name="Subtitle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0685387"/>
      </p:ext>
    </p:extLst>
  </p:cSld>
  <p:clrMapOvr>
    <a:masterClrMapping/>
  </p:clrMapOvr>
</p:sldLayout>
</file>

<file path=ppt\slideMasters\_rels\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\slideMasters\_rels\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\slideMasters\_rels\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\slideMasters\_rels\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5" Type="http://schemas.openxmlformats.org/officeDocument/2006/relationships/slideLayout" Target="../slideLayouts/slideLayout30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\slideMasters\_rels\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\slideMasters\_rels\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1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48.xml"/><Relationship Id="rId21" Type="http://schemas.openxmlformats.org/officeDocument/2006/relationships/slideLayout" Target="../slideLayouts/slideLayout66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20" Type="http://schemas.openxmlformats.org/officeDocument/2006/relationships/slideLayout" Target="../slideLayouts/slideLayout65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23" Type="http://schemas.openxmlformats.org/officeDocument/2006/relationships/image" Target="../media/image3.jpg"/><Relationship Id="rId10" Type="http://schemas.openxmlformats.org/officeDocument/2006/relationships/slideLayout" Target="../slideLayouts/slideLayout55.xml"/><Relationship Id="rId19" Type="http://schemas.openxmlformats.org/officeDocument/2006/relationships/slideLayout" Target="../slideLayouts/slideLayout64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Relationship Id="rId22" Type="http://schemas.openxmlformats.org/officeDocument/2006/relationships/theme" Target="../theme/theme6.xml"/></Relationships>
</file>

<file path=ppt\slideMasters\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Roboto Slab"/>
              <a:buNone/>
              <a:defRPr sz="2400" b="1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Oxygen"/>
              <a:buNone/>
              <a:defRPr sz="2400" b="1">
                <a:solidFill>
                  <a:schemeClr val="accent1"/>
                </a:solidFill>
                <a:latin typeface="Oxygen"/>
                <a:ea typeface="Oxygen"/>
                <a:cs typeface="Oxygen"/>
                <a:sym typeface="Oxyge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Oxygen"/>
              <a:buNone/>
              <a:defRPr sz="2400" b="1">
                <a:solidFill>
                  <a:schemeClr val="accent1"/>
                </a:solidFill>
                <a:latin typeface="Oxygen"/>
                <a:ea typeface="Oxygen"/>
                <a:cs typeface="Oxygen"/>
                <a:sym typeface="Oxyge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Oxygen"/>
              <a:buNone/>
              <a:defRPr sz="2400" b="1">
                <a:solidFill>
                  <a:schemeClr val="accent1"/>
                </a:solidFill>
                <a:latin typeface="Oxygen"/>
                <a:ea typeface="Oxygen"/>
                <a:cs typeface="Oxygen"/>
                <a:sym typeface="Oxyge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Oxygen"/>
              <a:buNone/>
              <a:defRPr sz="2400" b="1">
                <a:solidFill>
                  <a:schemeClr val="accent1"/>
                </a:solidFill>
                <a:latin typeface="Oxygen"/>
                <a:ea typeface="Oxygen"/>
                <a:cs typeface="Oxygen"/>
                <a:sym typeface="Oxyge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Oxygen"/>
              <a:buNone/>
              <a:defRPr sz="2400" b="1">
                <a:solidFill>
                  <a:schemeClr val="accent1"/>
                </a:solidFill>
                <a:latin typeface="Oxygen"/>
                <a:ea typeface="Oxygen"/>
                <a:cs typeface="Oxygen"/>
                <a:sym typeface="Oxyge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Oxygen"/>
              <a:buNone/>
              <a:defRPr sz="2400" b="1">
                <a:solidFill>
                  <a:schemeClr val="accent1"/>
                </a:solidFill>
                <a:latin typeface="Oxygen"/>
                <a:ea typeface="Oxygen"/>
                <a:cs typeface="Oxygen"/>
                <a:sym typeface="Oxyge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Oxygen"/>
              <a:buNone/>
              <a:defRPr sz="2400" b="1">
                <a:solidFill>
                  <a:schemeClr val="accent1"/>
                </a:solidFill>
                <a:latin typeface="Oxygen"/>
                <a:ea typeface="Oxygen"/>
                <a:cs typeface="Oxygen"/>
                <a:sym typeface="Oxyge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Oxygen"/>
              <a:buNone/>
              <a:defRPr sz="2400" b="1">
                <a:solidFill>
                  <a:schemeClr val="accent1"/>
                </a:solidFill>
                <a:latin typeface="Oxygen"/>
                <a:ea typeface="Oxygen"/>
                <a:cs typeface="Oxygen"/>
                <a:sym typeface="Oxyge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9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Roboto"/>
              <a:buChar char="◍"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Roboto"/>
              <a:buChar char="○"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Roboto"/>
              <a:buChar char="■"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○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■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○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■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307436" y="6231525"/>
            <a:ext cx="603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733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733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733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733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733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733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733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733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733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3602410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6" r:id="rId3"/>
    <p:sldLayoutId id="2147483677" r:id="rId4"/>
    <p:sldLayoutId id="2147483678" r:id="rId5"/>
    <p:sldLayoutId id="2147483680" r:id="rId6"/>
    <p:sldLayoutId id="2147483681" r:id="rId7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\slideMasters\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Roboto Slab"/>
              <a:buNone/>
              <a:defRPr sz="2400" b="1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Oxygen"/>
              <a:buNone/>
              <a:defRPr sz="2400" b="1">
                <a:solidFill>
                  <a:schemeClr val="accent1"/>
                </a:solidFill>
                <a:latin typeface="Oxygen"/>
                <a:ea typeface="Oxygen"/>
                <a:cs typeface="Oxygen"/>
                <a:sym typeface="Oxyge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Oxygen"/>
              <a:buNone/>
              <a:defRPr sz="2400" b="1">
                <a:solidFill>
                  <a:schemeClr val="accent1"/>
                </a:solidFill>
                <a:latin typeface="Oxygen"/>
                <a:ea typeface="Oxygen"/>
                <a:cs typeface="Oxygen"/>
                <a:sym typeface="Oxyge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Oxygen"/>
              <a:buNone/>
              <a:defRPr sz="2400" b="1">
                <a:solidFill>
                  <a:schemeClr val="accent1"/>
                </a:solidFill>
                <a:latin typeface="Oxygen"/>
                <a:ea typeface="Oxygen"/>
                <a:cs typeface="Oxygen"/>
                <a:sym typeface="Oxyge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Oxygen"/>
              <a:buNone/>
              <a:defRPr sz="2400" b="1">
                <a:solidFill>
                  <a:schemeClr val="accent1"/>
                </a:solidFill>
                <a:latin typeface="Oxygen"/>
                <a:ea typeface="Oxygen"/>
                <a:cs typeface="Oxygen"/>
                <a:sym typeface="Oxyge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Oxygen"/>
              <a:buNone/>
              <a:defRPr sz="2400" b="1">
                <a:solidFill>
                  <a:schemeClr val="accent1"/>
                </a:solidFill>
                <a:latin typeface="Oxygen"/>
                <a:ea typeface="Oxygen"/>
                <a:cs typeface="Oxygen"/>
                <a:sym typeface="Oxyge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Oxygen"/>
              <a:buNone/>
              <a:defRPr sz="2400" b="1">
                <a:solidFill>
                  <a:schemeClr val="accent1"/>
                </a:solidFill>
                <a:latin typeface="Oxygen"/>
                <a:ea typeface="Oxygen"/>
                <a:cs typeface="Oxygen"/>
                <a:sym typeface="Oxyge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Oxygen"/>
              <a:buNone/>
              <a:defRPr sz="2400" b="1">
                <a:solidFill>
                  <a:schemeClr val="accent1"/>
                </a:solidFill>
                <a:latin typeface="Oxygen"/>
                <a:ea typeface="Oxygen"/>
                <a:cs typeface="Oxygen"/>
                <a:sym typeface="Oxyge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Oxygen"/>
              <a:buNone/>
              <a:defRPr sz="2400" b="1">
                <a:solidFill>
                  <a:schemeClr val="accent1"/>
                </a:solidFill>
                <a:latin typeface="Oxygen"/>
                <a:ea typeface="Oxygen"/>
                <a:cs typeface="Oxygen"/>
                <a:sym typeface="Oxyge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9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Roboto"/>
              <a:buChar char="◍"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Roboto"/>
              <a:buChar char="○"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Roboto"/>
              <a:buChar char="■"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○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■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○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■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307436" y="6231525"/>
            <a:ext cx="603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733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733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733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733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733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733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733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733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733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4791891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\slideMasters\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33F27D-5103-4BF5-A7F6-70A8BDA0D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790AA-5607-44F9-B21E-05BFE9A4D2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99F7F5-43D9-4D65-9020-D254C809A9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E81EF-AC68-4A80-8B3C-C84E03F139CA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9C7642-1227-4D63-BCD5-AB55919D9B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A54784-8A33-4916-A775-D2C30766C2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75F43-EE54-4C11-B3EE-F826D83B8C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724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\slideMasters\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L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9800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6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\slideMasters\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B5ED0DF-6A0B-4BF6-BC83-7E5128A04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607D27-209C-4B5A-98CC-60BB2AD4F9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B4CA44-D66A-4E2B-9607-BC8D96D816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216B6-FE79-4DD4-A6B4-92870C8FA405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30B548-ACED-4DD5-A987-29D258F8D9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0145AA-AC55-41C9-BF82-C88B3C237E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F6F13C-B6DC-4243-8E37-723EC07E45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2170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\slideMasters\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3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1B523C-BCB2-465B-93C3-6A731124C0C9}" type="datetime1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68881" y="6479011"/>
            <a:ext cx="27432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bg1"/>
                </a:solidFill>
              </a:defRPr>
            </a:lvl1pPr>
          </a:lstStyle>
          <a:p>
            <a:fld id="{954AEFB4-F9F2-47ED-B494-0B00C44735D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4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  <p:sldLayoutId id="2147483780" r:id="rId2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\slides\_rels\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11.png"/></Relationships>
</file>

<file path=ppt\slides\_rels\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8.png"/><Relationship Id="rId7" Type="http://schemas.microsoft.com/office/2007/relationships/hdphoto" Target="../media/hdphoto6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9.png"/><Relationship Id="rId5" Type="http://schemas.openxmlformats.org/officeDocument/2006/relationships/hyperlink" Target="https://patents.google.com/patent/US10574911B2/en?oq=US10574911B2" TargetMode="External"/><Relationship Id="rId4" Type="http://schemas.microsoft.com/office/2007/relationships/hdphoto" Target="../media/hdphoto5.wdp"/></Relationships>
</file>

<file path=ppt\slides\_rels\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6.xml"/></Relationships>
</file>

<file path=ppt\slides\_rels\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7.xml"/></Relationships>
</file>

<file path=ppt\slides\_rels\slide13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38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3.png"/><Relationship Id="rId5" Type="http://schemas.openxmlformats.org/officeDocument/2006/relationships/hyperlink" Target="https://patents.google.com/patent/US10574911B2/en?oq=US10574911B2" TargetMode="External"/><Relationship Id="rId4" Type="http://schemas.microsoft.com/office/2007/relationships/hdphoto" Target="../media/hdphoto5.wdp"/></Relationships>
</file>

<file path=ppt\slides\_rels\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16.xml"/></Relationships>
</file>

<file path=ppt\slides\_rels\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patents.google.com/patent/US10574911B2/en?oq=US10574911B2" TargetMode="Externa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6.xml"/></Relationships>
</file>

<file path=ppt\slides\_rels\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multispectral.ai/" TargetMode="External"/><Relationship Id="rId4" Type="http://schemas.openxmlformats.org/officeDocument/2006/relationships/image" Target="../media/image47.JPG"/></Relationships>
</file>

<file path=ppt\slides\_rels\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multispectral.ai/" TargetMode="External"/><Relationship Id="rId4" Type="http://schemas.openxmlformats.org/officeDocument/2006/relationships/image" Target="../media/image48.JPG"/></Relationships>
</file>

<file path=ppt\slides\_rels\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16.xml"/></Relationships>
</file>

<file path=ppt\slides\_rels\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16.xml"/></Relationships>
</file>

<file path=ppt\slides\_rels\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\slides\_rels\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6.xml"/></Relationships>
</file>

<file path=ppt\slides\_rels\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16.xml"/></Relationships>
</file>

<file path=ppt\slides\_rels\slide22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5.xml"/></Relationships>
</file>

<file path=ppt\slides\_rels\slide23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5.xml"/></Relationships>
</file>

<file path=ppt\slides\_rels\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15.xml"/></Relationships>
</file>

<file path=ppt\slides\_rels\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16.xml"/></Relationships>
</file>

<file path=ppt\slides\_rels\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16.xml"/></Relationships>
</file>

<file path=ppt\slides\_rels\slide2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\slides\_rels\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11.png"/><Relationship Id="rId4" Type="http://schemas.openxmlformats.org/officeDocument/2006/relationships/hyperlink" Target="mailto:info@agrowing.com" TargetMode="External"/></Relationships>
</file>

<file path=ppt\slides\_rels\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\slides\_rels\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\slides\_rels\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\slides\_rels\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agrowing.com/our-technology/" TargetMode="External"/><Relationship Id="rId1" Type="http://schemas.openxmlformats.org/officeDocument/2006/relationships/slideLayout" Target="../slideLayouts/slideLayout36.xml"/></Relationships>
</file>

<file path=ppt\slides\_rels\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hdphoto" Target="../media/hdphoto2.wdp"/><Relationship Id="rId7" Type="http://schemas.openxmlformats.org/officeDocument/2006/relationships/hyperlink" Target="https://www.commercialuavnews.com/forestry/drones-that-can-detect-infected-citrus-trees-create-new-opportunities-in-precision-agriculture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\slides\_rels\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13" Type="http://schemas.openxmlformats.org/officeDocument/2006/relationships/image" Target="../media/image29.jpg"/><Relationship Id="rId3" Type="http://schemas.openxmlformats.org/officeDocument/2006/relationships/image" Target="../media/image19.emf"/><Relationship Id="rId7" Type="http://schemas.openxmlformats.org/officeDocument/2006/relationships/image" Target="../media/image23.jpg"/><Relationship Id="rId12" Type="http://schemas.openxmlformats.org/officeDocument/2006/relationships/image" Target="../media/image28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emf"/><Relationship Id="rId10" Type="http://schemas.openxmlformats.org/officeDocument/2006/relationships/image" Target="../media/image26.sv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\slides\_rels\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37.png"/><Relationship Id="rId5" Type="http://schemas.openxmlformats.org/officeDocument/2006/relationships/image" Target="../media/image32.emf"/><Relationship Id="rId10" Type="http://schemas.openxmlformats.org/officeDocument/2006/relationships/image" Target="../media/image36.emf"/><Relationship Id="rId4" Type="http://schemas.openxmlformats.org/officeDocument/2006/relationships/image" Target="../media/image31.emf"/><Relationship Id="rId9" Type="http://schemas.openxmlformats.org/officeDocument/2006/relationships/image" Target="../media/image35.png"/></Relationships>
</file>

<file path=ppt\slides\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0FF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picture containing text, grass, farm machine&#10;&#10;Description automatically generated">
            <a:extLst>
              <a:ext uri="{FF2B5EF4-FFF2-40B4-BE49-F238E27FC236}">
                <a16:creationId xmlns:a16="http://schemas.microsoft.com/office/drawing/2014/main" id="{5DF71D16-B8D1-E509-F0A5-437CC3B9DC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5864"/>
            <a:ext cx="12197442" cy="2392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152687A-1143-40B4-8D32-93D9CF26A275}"/>
              </a:ext>
            </a:extLst>
          </p:cNvPr>
          <p:cNvSpPr txBox="1"/>
          <p:nvPr/>
        </p:nvSpPr>
        <p:spPr>
          <a:xfrm>
            <a:off x="-5441" y="3276522"/>
            <a:ext cx="121974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4B4A4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Multispectral AI-Enabling Technologies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4B4A4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i="1" dirty="0">
                <a:solidFill>
                  <a:srgbClr val="4B4A49"/>
                </a:solidFill>
                <a:latin typeface="Calibri" panose="020F0502020204030204"/>
              </a:rPr>
              <a:t>For Agriculture December 2024</a:t>
            </a:r>
            <a:endParaRPr kumimoji="0" lang="en-GB" sz="2800" b="0" i="1" u="none" strike="noStrike" kern="1200" cap="none" spc="0" normalizeH="0" baseline="0" noProof="0" dirty="0">
              <a:ln>
                <a:noFill/>
              </a:ln>
              <a:solidFill>
                <a:srgbClr val="4B4A4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 descr="Logo, icon&#10;&#10;Description automatically generated">
            <a:extLst>
              <a:ext uri="{FF2B5EF4-FFF2-40B4-BE49-F238E27FC236}">
                <a16:creationId xmlns:a16="http://schemas.microsoft.com/office/drawing/2014/main" id="{8F33CC50-B2DD-CEE1-76B5-79BEC853D3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4670" y="1007262"/>
            <a:ext cx="7102660" cy="17826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34556809"/>
      </p:ext>
    </p:extLst>
  </p:cSld>
  <p:clrMapOvr>
    <a:masterClrMapping/>
  </p:clrMapOvr>
</p:sld>
</file>

<file path=ppt\slides\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E4661C67-BE4E-8F15-715B-8B1B2D2D0EA6}"/>
              </a:ext>
            </a:extLst>
          </p:cNvPr>
          <p:cNvSpPr txBox="1"/>
          <p:nvPr/>
        </p:nvSpPr>
        <p:spPr>
          <a:xfrm>
            <a:off x="5618576" y="522227"/>
            <a:ext cx="5846311" cy="266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85765" rtl="0" eaLnBrk="0" fontAlgn="auto" latinLnBrk="0" hangingPunct="0">
              <a:lnSpc>
                <a:spcPts val="1349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 Megapixels per Band  10 Narrow Bands for Full Frame E-Mount</a:t>
            </a:r>
            <a:endParaRPr kumimoji="0" lang="en-US" sz="15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תמונה 19">
            <a:extLst>
              <a:ext uri="{FF2B5EF4-FFF2-40B4-BE49-F238E27FC236}">
                <a16:creationId xmlns:a16="http://schemas.microsoft.com/office/drawing/2014/main" id="{88ABD784-8AC0-1296-EA8A-51823404C12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465" y="1361079"/>
            <a:ext cx="3264010" cy="2556494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2F4CB4B-5891-1360-CA89-E491B9D83F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3258166"/>
              </p:ext>
            </p:extLst>
          </p:nvPr>
        </p:nvGraphicFramePr>
        <p:xfrm>
          <a:off x="5413757" y="357169"/>
          <a:ext cx="6227824" cy="6500829"/>
        </p:xfrm>
        <a:graphic>
          <a:graphicData uri="http://schemas.openxmlformats.org/drawingml/2006/table">
            <a:tbl>
              <a:tblPr/>
              <a:tblGrid>
                <a:gridCol w="1561938">
                  <a:extLst>
                    <a:ext uri="{9D8B030D-6E8A-4147-A177-3AD203B41FA5}">
                      <a16:colId xmlns:a16="http://schemas.microsoft.com/office/drawing/2014/main" val="2474266222"/>
                    </a:ext>
                  </a:extLst>
                </a:gridCol>
                <a:gridCol w="1617497">
                  <a:extLst>
                    <a:ext uri="{9D8B030D-6E8A-4147-A177-3AD203B41FA5}">
                      <a16:colId xmlns:a16="http://schemas.microsoft.com/office/drawing/2014/main" val="1454978980"/>
                    </a:ext>
                  </a:extLst>
                </a:gridCol>
                <a:gridCol w="3048389">
                  <a:extLst>
                    <a:ext uri="{9D8B030D-6E8A-4147-A177-3AD203B41FA5}">
                      <a16:colId xmlns:a16="http://schemas.microsoft.com/office/drawing/2014/main" val="3077454433"/>
                    </a:ext>
                  </a:extLst>
                </a:gridCol>
              </a:tblGrid>
              <a:tr h="671413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eaLnBrk="0" hangingPunct="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kumimoji="0" lang="en-US" sz="1100" b="0" i="0" u="none" strike="noStrike" kern="0" cap="none" spc="0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0" algn="l" eaLnBrk="0" hangingPunct="0">
                        <a:lnSpc>
                          <a:spcPts val="1600"/>
                        </a:lnSpc>
                        <a:spcAft>
                          <a:spcPts val="0"/>
                        </a:spcAft>
                        <a:buNone/>
                      </a:pPr>
                      <a:endParaRPr kumimoji="0" lang="en-US" sz="300" b="0" i="0" u="none" strike="noStrike" kern="0" cap="none" spc="0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5205146"/>
                  </a:ext>
                </a:extLst>
              </a:tr>
              <a:tr h="258470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180" algn="l" eaLnBrk="0" hangingPunct="0">
                        <a:lnSpc>
                          <a:spcPts val="1795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Type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815" algn="l" eaLnBrk="0" hangingPunct="0">
                        <a:lnSpc>
                          <a:spcPts val="1795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Quad lens single mount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3802916"/>
                  </a:ext>
                </a:extLst>
              </a:tr>
              <a:tr h="805532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180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Spectral Bands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815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+/- 20nm FWHM</a:t>
                      </a:r>
                    </a:p>
                    <a:p>
                      <a:pPr marL="43815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Calibri" panose="020F0502020204030204" pitchFamily="34" charset="0"/>
                        </a:rPr>
                        <a:t>405:430;450;470;550;560;570;</a:t>
                      </a:r>
                    </a:p>
                    <a:p>
                      <a:pPr marL="43815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Calibri" panose="020F0502020204030204" pitchFamily="34" charset="0"/>
                        </a:rPr>
                        <a:t>650;685;710;795</a:t>
                      </a:r>
                      <a:endParaRPr lang="en-US" sz="1200" kern="1200" spc="-5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0641927"/>
                  </a:ext>
                </a:extLst>
              </a:tr>
              <a:tr h="592975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180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Multi Spectral Chroma Bands Resolution (single lens compound)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815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~12.1MP (4304 x 2836 pixels) per chroma band based </a:t>
                      </a:r>
                      <a:r>
                        <a:rPr lang="en-US" sz="1200" kern="1200" spc="-5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Calibri" panose="020F0502020204030204" pitchFamily="34" charset="0"/>
                        </a:rPr>
                        <a:t>on</a:t>
                      </a: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Calibri" panose="020F0502020204030204" pitchFamily="34" charset="0"/>
                        </a:rPr>
                        <a:t> Sony 61 Megapixel sensor</a:t>
                      </a:r>
                      <a:endParaRPr lang="en-US" sz="1200" kern="1200" spc="-5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3385375"/>
                  </a:ext>
                </a:extLst>
              </a:tr>
              <a:tr h="258470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180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Effective focal length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815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25mm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8646825"/>
                  </a:ext>
                </a:extLst>
              </a:tr>
              <a:tr h="258470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180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Focus type and range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815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Manual 0.5m - infinity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1109739"/>
                  </a:ext>
                </a:extLst>
              </a:tr>
              <a:tr h="258470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180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 number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815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6.0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1097228"/>
                  </a:ext>
                </a:extLst>
              </a:tr>
              <a:tr h="258470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180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Field of view</a:t>
                      </a:r>
                    </a:p>
                    <a:p>
                      <a:pPr marL="43180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180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Diagonal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6717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815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45.90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7005907"/>
                  </a:ext>
                </a:extLst>
              </a:tr>
              <a:tr h="25847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180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Horizontal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815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35.0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3160285"/>
                  </a:ext>
                </a:extLst>
              </a:tr>
              <a:tr h="25847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180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Vertical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6717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815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26.60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2431999"/>
                  </a:ext>
                </a:extLst>
              </a:tr>
              <a:tr h="258470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180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TV distortion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6717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815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-1%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5742012"/>
                  </a:ext>
                </a:extLst>
              </a:tr>
              <a:tr h="258470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180" algn="l" eaLnBrk="0" hangingPunct="0">
                        <a:lnSpc>
                          <a:spcPts val="1805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Relative illumination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815" algn="l" eaLnBrk="0" hangingPunct="0">
                        <a:lnSpc>
                          <a:spcPts val="1805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68%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4508247"/>
                  </a:ext>
                </a:extLst>
              </a:tr>
              <a:tr h="258470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180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Iris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6717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815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fixed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7231525"/>
                  </a:ext>
                </a:extLst>
              </a:tr>
              <a:tr h="258470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180" algn="l" eaLnBrk="0" hangingPunct="0">
                        <a:lnSpc>
                          <a:spcPts val="1805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Lens dimension (</a:t>
                      </a:r>
                      <a:r>
                        <a:rPr lang="en-US" sz="1200" kern="1200" spc="-10" dirty="0" err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ØxLxW</a:t>
                      </a: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815" algn="l" eaLnBrk="0" hangingPunct="0">
                        <a:lnSpc>
                          <a:spcPts val="1805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60x35.2mm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506533"/>
                  </a:ext>
                </a:extLst>
              </a:tr>
              <a:tr h="258470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180" algn="l" eaLnBrk="0" hangingPunct="0">
                        <a:lnSpc>
                          <a:spcPts val="1805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Lens weight (assessment)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6717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815" algn="l" eaLnBrk="0" hangingPunct="0">
                        <a:lnSpc>
                          <a:spcPts val="1805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181gr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94703"/>
                  </a:ext>
                </a:extLst>
              </a:tr>
              <a:tr h="322457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180" algn="l" eaLnBrk="0" hangingPunct="0">
                        <a:lnSpc>
                          <a:spcPts val="1805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Calibri" panose="020F0502020204030204" pitchFamily="34" charset="0"/>
                        </a:rPr>
                        <a:t>Total sensor weight including battery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815" algn="l" eaLnBrk="0" hangingPunct="0">
                        <a:lnSpc>
                          <a:spcPts val="1805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Calibri" panose="020F0502020204030204" pitchFamily="34" charset="0"/>
                        </a:rPr>
                        <a:t>424gr inc. battery and lens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315854"/>
                  </a:ext>
                </a:extLst>
              </a:tr>
              <a:tr h="325356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815" marR="0" lvl="0" indent="0" algn="l" defTabSz="914400" rtl="0" eaLnBrk="0" fontAlgn="auto" latinLnBrk="0" hangingPunct="0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Calibri" panose="020F0502020204030204" pitchFamily="34" charset="0"/>
                        </a:rPr>
                        <a:t>Dual Purpose – Can be used for RGB mapping with a Clip-In IR-Cut filter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>
                        <a:lumMod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3206744"/>
                  </a:ext>
                </a:extLst>
              </a:tr>
              <a:tr h="681456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815" marR="0" lvl="0" indent="0" algn="l" defTabSz="914400" rtl="0" eaLnBrk="0" fontAlgn="auto" latinLnBrk="0" hangingPunct="0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u="sng" kern="1200" spc="-5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Calibri" panose="020F0502020204030204" pitchFamily="34" charset="0"/>
                        <a:hlinkClick r:id="rId5">
                          <a:extLst>
                            <a:ext uri="{A12FA001-AC4F-418D-AE19-62706E023703}">
                              <ahyp:hlinkClr xmlns:ahyp="http://schemas.microsoft.com/office/drawing/2018/hyperlinkcolor" val="tx"/>
                            </a:ext>
                          </a:extLst>
                        </a:hlinkClick>
                      </a:endParaRPr>
                    </a:p>
                    <a:p>
                      <a:pPr marL="43815" marR="0" lvl="0" indent="0" algn="l" defTabSz="914400" rtl="0" eaLnBrk="0" fontAlgn="auto" latinLnBrk="0" hangingPunct="0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Calibri" panose="020F0502020204030204" pitchFamily="34" charset="0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US patent 10574911B2</a:t>
                      </a: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Calibri" panose="020F0502020204030204" pitchFamily="34" charset="0"/>
                        </a:rPr>
                        <a:t>; specification may be changed</a:t>
                      </a:r>
                    </a:p>
                    <a:p>
                      <a:pPr marL="43815" marR="0" lvl="0" indent="0" algn="l" defTabSz="914400" rtl="0" eaLnBrk="0" fontAlgn="auto" latinLnBrk="0" hangingPunct="0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u="sng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7723297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7E5B9E65-50B0-54A7-7FD9-0F049BA40227}"/>
              </a:ext>
            </a:extLst>
          </p:cNvPr>
          <p:cNvSpPr txBox="1"/>
          <p:nvPr/>
        </p:nvSpPr>
        <p:spPr>
          <a:xfrm>
            <a:off x="5526186" y="566932"/>
            <a:ext cx="5846311" cy="266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85765" rtl="0" eaLnBrk="0" fontAlgn="auto" latinLnBrk="0" hangingPunct="0">
              <a:lnSpc>
                <a:spcPts val="1349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 Megapixels per Band 11 Narrow Bands</a:t>
            </a:r>
            <a:endParaRPr kumimoji="0" lang="en-US" sz="15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7D43909-9BA5-1372-0A0E-E3EDBF42DEC0}"/>
              </a:ext>
            </a:extLst>
          </p:cNvPr>
          <p:cNvSpPr/>
          <p:nvPr/>
        </p:nvSpPr>
        <p:spPr>
          <a:xfrm>
            <a:off x="305543" y="357169"/>
            <a:ext cx="4934472" cy="645814"/>
          </a:xfrm>
          <a:prstGeom prst="rect">
            <a:avLst/>
          </a:prstGeom>
          <a:solidFill>
            <a:srgbClr val="7F7F7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9CE83E-2964-5595-5370-8F0DE1272197}"/>
              </a:ext>
            </a:extLst>
          </p:cNvPr>
          <p:cNvSpPr txBox="1"/>
          <p:nvPr/>
        </p:nvSpPr>
        <p:spPr>
          <a:xfrm>
            <a:off x="287735" y="575418"/>
            <a:ext cx="4934472" cy="3066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385765" rtl="0" eaLnBrk="0" fontAlgn="auto" latinLnBrk="0" hangingPunct="0">
              <a:lnSpc>
                <a:spcPts val="1463"/>
              </a:lnSpc>
              <a:spcBef>
                <a:spcPts val="1013"/>
              </a:spcBef>
              <a:spcAft>
                <a:spcPts val="1013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Calibri" panose="020F0502020204030204" pitchFamily="34" charset="0"/>
              </a:rPr>
              <a:t>Agrowing’s ILX-LR1 Quad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64EAEE-699B-A03D-F809-8D5205BC6D3C}"/>
              </a:ext>
            </a:extLst>
          </p:cNvPr>
          <p:cNvSpPr txBox="1"/>
          <p:nvPr/>
        </p:nvSpPr>
        <p:spPr>
          <a:xfrm>
            <a:off x="9658350" y="520451"/>
            <a:ext cx="211473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51435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alibri" panose="020F0502020204030204" pitchFamily="34" charset="0"/>
              </a:rPr>
              <a:t>61 Megapixels RGB</a:t>
            </a:r>
          </a:p>
        </p:txBody>
      </p:sp>
      <p:pic>
        <p:nvPicPr>
          <p:cNvPr id="8" name="Picture 7" descr="A close-up of a camera&#10;&#10;Description automatically generated">
            <a:extLst>
              <a:ext uri="{FF2B5EF4-FFF2-40B4-BE49-F238E27FC236}">
                <a16:creationId xmlns:a16="http://schemas.microsoft.com/office/drawing/2014/main" id="{48C72001-1CF0-F6C1-16A9-6BE00D333C02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4" y="1447089"/>
            <a:ext cx="2915896" cy="21604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397797A-7650-E0A8-5A48-EF0B33B6ECC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362" r="12552"/>
          <a:stretch/>
        </p:blipFill>
        <p:spPr>
          <a:xfrm>
            <a:off x="287735" y="4091279"/>
            <a:ext cx="4752000" cy="2639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36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\slides\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rack&#10;&#10;Description automatically generated">
            <a:extLst>
              <a:ext uri="{FF2B5EF4-FFF2-40B4-BE49-F238E27FC236}">
                <a16:creationId xmlns:a16="http://schemas.microsoft.com/office/drawing/2014/main" id="{1D8C64EA-2238-40ED-82D3-8E6D9CCCBC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E3C1704-7782-78FD-DA42-23B798C1F31D}"/>
              </a:ext>
            </a:extLst>
          </p:cNvPr>
          <p:cNvSpPr txBox="1"/>
          <p:nvPr/>
        </p:nvSpPr>
        <p:spPr>
          <a:xfrm>
            <a:off x="1535837" y="230820"/>
            <a:ext cx="55041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795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53D8FF-3615-4C2F-36CB-0930176CF9A5}"/>
              </a:ext>
            </a:extLst>
          </p:cNvPr>
          <p:cNvSpPr txBox="1"/>
          <p:nvPr/>
        </p:nvSpPr>
        <p:spPr>
          <a:xfrm>
            <a:off x="1535837" y="764961"/>
            <a:ext cx="55041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37ACDF"/>
                </a:solidFill>
              </a:rPr>
              <a:t>470</a:t>
            </a:r>
          </a:p>
        </p:txBody>
      </p:sp>
    </p:spTree>
    <p:extLst>
      <p:ext uri="{BB962C8B-B14F-4D97-AF65-F5344CB8AC3E}">
        <p14:creationId xmlns:p14="http://schemas.microsoft.com/office/powerpoint/2010/main" val="3456584944"/>
      </p:ext>
    </p:extLst>
  </p:cSld>
  <p:clrMapOvr>
    <a:masterClrMapping/>
  </p:clrMapOvr>
</p:sld>
</file>

<file path=ppt\slides\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1C0A52-BED3-34EF-D9A2-2E9ECE9FD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DE46D3-8001-03A1-08E0-AADD5BCE4D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112256-135A-042B-83BD-C461ED2429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817" y="0"/>
            <a:ext cx="10468366" cy="698109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45B2C8C-8D83-3F36-1416-3BB0A5E2ABAF}"/>
              </a:ext>
            </a:extLst>
          </p:cNvPr>
          <p:cNvSpPr txBox="1"/>
          <p:nvPr/>
        </p:nvSpPr>
        <p:spPr>
          <a:xfrm>
            <a:off x="1036320" y="3870547"/>
            <a:ext cx="5131545" cy="2554545"/>
          </a:xfrm>
          <a:prstGeom prst="rect">
            <a:avLst/>
          </a:prstGeom>
          <a:noFill/>
          <a:effectLst>
            <a:outerShdw blurRad="50800" dist="50800" dir="27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i="0" u="none" strike="noStrike" kern="1200" cap="none" spc="0" normalizeH="0" baseline="0" noProof="0" dirty="0">
                <a:ln>
                  <a:solidFill>
                    <a:srgbClr val="000000"/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Optional: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i="0" u="none" strike="noStrike" kern="1200" cap="none" spc="0" normalizeH="0" baseline="0" noProof="0" dirty="0">
                <a:ln>
                  <a:solidFill>
                    <a:srgbClr val="000000"/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One of the lenses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i="0" u="none" strike="noStrike" kern="1200" cap="none" spc="0" normalizeH="0" baseline="0" noProof="0" dirty="0">
                <a:ln>
                  <a:solidFill>
                    <a:srgbClr val="000000"/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can be replaced with a WIDE RGB lens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38C1C9A0-A3BE-423A-A2F2-ECDB5D23D5B2}"/>
              </a:ext>
            </a:extLst>
          </p:cNvPr>
          <p:cNvSpPr/>
          <p:nvPr/>
        </p:nvSpPr>
        <p:spPr>
          <a:xfrm>
            <a:off x="5577840" y="5718204"/>
            <a:ext cx="650985" cy="706888"/>
          </a:xfrm>
          <a:prstGeom prst="rightArrow">
            <a:avLst>
              <a:gd name="adj1" fmla="val 42944"/>
              <a:gd name="adj2" fmla="val 50000"/>
            </a:avLst>
          </a:prstGeom>
          <a:solidFill>
            <a:schemeClr val="bg1"/>
          </a:solidFill>
          <a:effectLst>
            <a:outerShdw blurRad="50800" dist="50800" dir="2700000" algn="ctr" rotWithShape="0">
              <a:schemeClr val="tx1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peak Pro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9838270"/>
      </p:ext>
    </p:extLst>
  </p:cSld>
  <p:clrMapOvr>
    <a:masterClrMapping/>
  </p:clrMapOvr>
</p:sld>
</file>

<file path=ppt\slides\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4E65F2-E7F5-2C8D-13AD-B4004E2F7F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10">
            <a:extLst>
              <a:ext uri="{FF2B5EF4-FFF2-40B4-BE49-F238E27FC236}">
                <a16:creationId xmlns:a16="http://schemas.microsoft.com/office/drawing/2014/main" id="{001B0855-EA56-A8F6-CC16-86FEF1AFCB7C}"/>
              </a:ext>
            </a:extLst>
          </p:cNvPr>
          <p:cNvSpPr/>
          <p:nvPr/>
        </p:nvSpPr>
        <p:spPr>
          <a:xfrm>
            <a:off x="10699079" y="159603"/>
            <a:ext cx="82467" cy="121119"/>
          </a:xfrm>
          <a:custGeom>
            <a:avLst/>
            <a:gdLst/>
            <a:ahLst/>
            <a:cxnLst/>
            <a:rect l="l" t="t" r="r" b="b"/>
            <a:pathLst>
              <a:path w="146608" h="215323">
                <a:moveTo>
                  <a:pt x="0" y="166725"/>
                </a:moveTo>
                <a:lnTo>
                  <a:pt x="0" y="200558"/>
                </a:lnTo>
                <a:lnTo>
                  <a:pt x="9392" y="205768"/>
                </a:lnTo>
                <a:lnTo>
                  <a:pt x="19857" y="210112"/>
                </a:lnTo>
                <a:lnTo>
                  <a:pt x="31904" y="213370"/>
                </a:lnTo>
                <a:lnTo>
                  <a:pt x="46039" y="215323"/>
                </a:lnTo>
                <a:lnTo>
                  <a:pt x="64889" y="214612"/>
                </a:lnTo>
                <a:lnTo>
                  <a:pt x="110344" y="202691"/>
                </a:lnTo>
                <a:lnTo>
                  <a:pt x="135857" y="180378"/>
                </a:lnTo>
                <a:lnTo>
                  <a:pt x="69964" y="180378"/>
                </a:lnTo>
                <a:lnTo>
                  <a:pt x="50663" y="179957"/>
                </a:lnTo>
                <a:lnTo>
                  <a:pt x="36317" y="177370"/>
                </a:lnTo>
                <a:lnTo>
                  <a:pt x="26083" y="173296"/>
                </a:lnTo>
                <a:lnTo>
                  <a:pt x="19116" y="168415"/>
                </a:lnTo>
                <a:lnTo>
                  <a:pt x="0" y="166725"/>
                </a:lnTo>
                <a:close/>
              </a:path>
              <a:path w="146608" h="215323">
                <a:moveTo>
                  <a:pt x="140859" y="112261"/>
                </a:moveTo>
                <a:lnTo>
                  <a:pt x="53927" y="112261"/>
                </a:lnTo>
                <a:lnTo>
                  <a:pt x="72115" y="112767"/>
                </a:lnTo>
                <a:lnTo>
                  <a:pt x="85456" y="116868"/>
                </a:lnTo>
                <a:lnTo>
                  <a:pt x="94216" y="124671"/>
                </a:lnTo>
                <a:lnTo>
                  <a:pt x="98660" y="136283"/>
                </a:lnTo>
                <a:lnTo>
                  <a:pt x="96841" y="153908"/>
                </a:lnTo>
                <a:lnTo>
                  <a:pt x="91009" y="166864"/>
                </a:lnTo>
                <a:lnTo>
                  <a:pt x="81819" y="175574"/>
                </a:lnTo>
                <a:lnTo>
                  <a:pt x="69964" y="180378"/>
                </a:lnTo>
                <a:lnTo>
                  <a:pt x="135857" y="180378"/>
                </a:lnTo>
                <a:lnTo>
                  <a:pt x="138049" y="177370"/>
                </a:lnTo>
                <a:lnTo>
                  <a:pt x="143080" y="166267"/>
                </a:lnTo>
                <a:lnTo>
                  <a:pt x="145935" y="153887"/>
                </a:lnTo>
                <a:lnTo>
                  <a:pt x="146608" y="143560"/>
                </a:lnTo>
                <a:lnTo>
                  <a:pt x="145071" y="126240"/>
                </a:lnTo>
                <a:lnTo>
                  <a:pt x="140859" y="112261"/>
                </a:lnTo>
                <a:close/>
              </a:path>
              <a:path w="146608" h="215323">
                <a:moveTo>
                  <a:pt x="135026" y="0"/>
                </a:moveTo>
                <a:lnTo>
                  <a:pt x="6400" y="0"/>
                </a:lnTo>
                <a:lnTo>
                  <a:pt x="6400" y="124663"/>
                </a:lnTo>
                <a:lnTo>
                  <a:pt x="34747" y="124663"/>
                </a:lnTo>
                <a:lnTo>
                  <a:pt x="42349" y="117819"/>
                </a:lnTo>
                <a:lnTo>
                  <a:pt x="53927" y="112261"/>
                </a:lnTo>
                <a:lnTo>
                  <a:pt x="140859" y="112261"/>
                </a:lnTo>
                <a:lnTo>
                  <a:pt x="140669" y="111629"/>
                </a:lnTo>
                <a:lnTo>
                  <a:pt x="133712" y="99656"/>
                </a:lnTo>
                <a:lnTo>
                  <a:pt x="124513" y="90249"/>
                </a:lnTo>
                <a:lnTo>
                  <a:pt x="119558" y="87172"/>
                </a:lnTo>
                <a:lnTo>
                  <a:pt x="40538" y="87172"/>
                </a:lnTo>
                <a:lnTo>
                  <a:pt x="40538" y="37185"/>
                </a:lnTo>
                <a:lnTo>
                  <a:pt x="135026" y="37185"/>
                </a:lnTo>
                <a:lnTo>
                  <a:pt x="135026" y="0"/>
                </a:lnTo>
                <a:close/>
              </a:path>
              <a:path w="146608" h="215323">
                <a:moveTo>
                  <a:pt x="86578" y="76716"/>
                </a:moveTo>
                <a:lnTo>
                  <a:pt x="68655" y="77699"/>
                </a:lnTo>
                <a:lnTo>
                  <a:pt x="55388" y="80503"/>
                </a:lnTo>
                <a:lnTo>
                  <a:pt x="45953" y="84392"/>
                </a:lnTo>
                <a:lnTo>
                  <a:pt x="40538" y="87172"/>
                </a:lnTo>
                <a:lnTo>
                  <a:pt x="119558" y="87172"/>
                </a:lnTo>
                <a:lnTo>
                  <a:pt x="113383" y="83338"/>
                </a:lnTo>
                <a:lnTo>
                  <a:pt x="100634" y="78851"/>
                </a:lnTo>
                <a:lnTo>
                  <a:pt x="86578" y="76716"/>
                </a:lnTo>
                <a:close/>
              </a:path>
            </a:pathLst>
          </a:custGeom>
          <a:solidFill>
            <a:srgbClr val="C7CBC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5143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13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B69F219-4D19-998F-3109-C54F1D472743}"/>
              </a:ext>
            </a:extLst>
          </p:cNvPr>
          <p:cNvSpPr txBox="1"/>
          <p:nvPr/>
        </p:nvSpPr>
        <p:spPr>
          <a:xfrm>
            <a:off x="5618576" y="522227"/>
            <a:ext cx="5846311" cy="266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85765" rtl="0" eaLnBrk="0" fontAlgn="auto" latinLnBrk="0" hangingPunct="0">
              <a:lnSpc>
                <a:spcPts val="1349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 Megapixels per Band  10 Narrow Bands for Full Frame E-Mount</a:t>
            </a:r>
            <a:endParaRPr kumimoji="0" lang="en-US" sz="15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תיבת טקסט 16">
            <a:extLst>
              <a:ext uri="{FF2B5EF4-FFF2-40B4-BE49-F238E27FC236}">
                <a16:creationId xmlns:a16="http://schemas.microsoft.com/office/drawing/2014/main" id="{73DB7A8D-C474-EF07-5213-9D7FD8D785E3}"/>
              </a:ext>
            </a:extLst>
          </p:cNvPr>
          <p:cNvSpPr txBox="1"/>
          <p:nvPr/>
        </p:nvSpPr>
        <p:spPr>
          <a:xfrm>
            <a:off x="6529695" y="337561"/>
            <a:ext cx="439998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lightweight Dual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Purpse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mapping</a:t>
            </a:r>
            <a:endParaRPr kumimoji="0" lang="he-I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0" name="תמונה 19">
            <a:extLst>
              <a:ext uri="{FF2B5EF4-FFF2-40B4-BE49-F238E27FC236}">
                <a16:creationId xmlns:a16="http://schemas.microsoft.com/office/drawing/2014/main" id="{EDF44B15-44BB-07C4-A000-459E04A7FDB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465" y="1361079"/>
            <a:ext cx="3264010" cy="255649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BD593BA-3984-B3CF-B67D-0246EEC44DCF}"/>
              </a:ext>
            </a:extLst>
          </p:cNvPr>
          <p:cNvSpPr txBox="1"/>
          <p:nvPr/>
        </p:nvSpPr>
        <p:spPr>
          <a:xfrm>
            <a:off x="5526186" y="566932"/>
            <a:ext cx="5846311" cy="266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85765" rtl="0" eaLnBrk="0" fontAlgn="auto" latinLnBrk="0" hangingPunct="0">
              <a:lnSpc>
                <a:spcPts val="1349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 Megapixels per Band  10 Narrow Bands for Full Frame E-Mount</a:t>
            </a:r>
            <a:endParaRPr kumimoji="0" lang="en-US" sz="15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B35CACD-B1B9-4349-CE4B-DD2C2473EB97}"/>
              </a:ext>
            </a:extLst>
          </p:cNvPr>
          <p:cNvSpPr/>
          <p:nvPr/>
        </p:nvSpPr>
        <p:spPr>
          <a:xfrm>
            <a:off x="305543" y="357169"/>
            <a:ext cx="4934472" cy="645814"/>
          </a:xfrm>
          <a:prstGeom prst="rect">
            <a:avLst/>
          </a:prstGeom>
          <a:solidFill>
            <a:srgbClr val="7F7F7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D0CFBD2-239D-ED98-7D61-0FB2B700D92F}"/>
              </a:ext>
            </a:extLst>
          </p:cNvPr>
          <p:cNvSpPr txBox="1"/>
          <p:nvPr/>
        </p:nvSpPr>
        <p:spPr>
          <a:xfrm>
            <a:off x="344885" y="575418"/>
            <a:ext cx="4911884" cy="30373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385765" rtl="0" eaLnBrk="0" fontAlgn="auto" latinLnBrk="0" hangingPunct="0">
              <a:lnSpc>
                <a:spcPts val="1463"/>
              </a:lnSpc>
              <a:spcBef>
                <a:spcPts val="1013"/>
              </a:spcBef>
              <a:spcAft>
                <a:spcPts val="1013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Calibri" panose="020F0502020204030204" pitchFamily="34" charset="0"/>
              </a:rPr>
              <a:t>Agrowing’s ILX-LR1 Sextuple</a:t>
            </a:r>
          </a:p>
        </p:txBody>
      </p:sp>
      <p:sp>
        <p:nvSpPr>
          <p:cNvPr id="3" name="object 10">
            <a:extLst>
              <a:ext uri="{FF2B5EF4-FFF2-40B4-BE49-F238E27FC236}">
                <a16:creationId xmlns:a16="http://schemas.microsoft.com/office/drawing/2014/main" id="{DAE14DCE-730B-4FA6-E524-02F5E51F291F}"/>
              </a:ext>
            </a:extLst>
          </p:cNvPr>
          <p:cNvSpPr/>
          <p:nvPr/>
        </p:nvSpPr>
        <p:spPr>
          <a:xfrm>
            <a:off x="9308726" y="996931"/>
            <a:ext cx="164328" cy="198014"/>
          </a:xfrm>
          <a:custGeom>
            <a:avLst/>
            <a:gdLst/>
            <a:ahLst/>
            <a:cxnLst/>
            <a:rect l="l" t="t" r="r" b="b"/>
            <a:pathLst>
              <a:path w="146608" h="215323">
                <a:moveTo>
                  <a:pt x="0" y="166725"/>
                </a:moveTo>
                <a:lnTo>
                  <a:pt x="0" y="200558"/>
                </a:lnTo>
                <a:lnTo>
                  <a:pt x="9392" y="205768"/>
                </a:lnTo>
                <a:lnTo>
                  <a:pt x="19857" y="210112"/>
                </a:lnTo>
                <a:lnTo>
                  <a:pt x="31904" y="213370"/>
                </a:lnTo>
                <a:lnTo>
                  <a:pt x="46039" y="215323"/>
                </a:lnTo>
                <a:lnTo>
                  <a:pt x="64889" y="214612"/>
                </a:lnTo>
                <a:lnTo>
                  <a:pt x="110344" y="202691"/>
                </a:lnTo>
                <a:lnTo>
                  <a:pt x="135857" y="180378"/>
                </a:lnTo>
                <a:lnTo>
                  <a:pt x="69964" y="180378"/>
                </a:lnTo>
                <a:lnTo>
                  <a:pt x="50663" y="179957"/>
                </a:lnTo>
                <a:lnTo>
                  <a:pt x="36317" y="177370"/>
                </a:lnTo>
                <a:lnTo>
                  <a:pt x="26083" y="173296"/>
                </a:lnTo>
                <a:lnTo>
                  <a:pt x="19116" y="168415"/>
                </a:lnTo>
                <a:lnTo>
                  <a:pt x="0" y="166725"/>
                </a:lnTo>
                <a:close/>
              </a:path>
              <a:path w="146608" h="215323">
                <a:moveTo>
                  <a:pt x="140859" y="112261"/>
                </a:moveTo>
                <a:lnTo>
                  <a:pt x="53927" y="112261"/>
                </a:lnTo>
                <a:lnTo>
                  <a:pt x="72115" y="112767"/>
                </a:lnTo>
                <a:lnTo>
                  <a:pt x="85456" y="116868"/>
                </a:lnTo>
                <a:lnTo>
                  <a:pt x="94216" y="124671"/>
                </a:lnTo>
                <a:lnTo>
                  <a:pt x="98660" y="136283"/>
                </a:lnTo>
                <a:lnTo>
                  <a:pt x="96841" y="153908"/>
                </a:lnTo>
                <a:lnTo>
                  <a:pt x="91009" y="166864"/>
                </a:lnTo>
                <a:lnTo>
                  <a:pt x="81819" y="175574"/>
                </a:lnTo>
                <a:lnTo>
                  <a:pt x="69964" y="180378"/>
                </a:lnTo>
                <a:lnTo>
                  <a:pt x="135857" y="180378"/>
                </a:lnTo>
                <a:lnTo>
                  <a:pt x="138049" y="177370"/>
                </a:lnTo>
                <a:lnTo>
                  <a:pt x="143080" y="166267"/>
                </a:lnTo>
                <a:lnTo>
                  <a:pt x="145935" y="153887"/>
                </a:lnTo>
                <a:lnTo>
                  <a:pt x="146608" y="143560"/>
                </a:lnTo>
                <a:lnTo>
                  <a:pt x="145071" y="126240"/>
                </a:lnTo>
                <a:lnTo>
                  <a:pt x="140859" y="112261"/>
                </a:lnTo>
                <a:close/>
              </a:path>
              <a:path w="146608" h="215323">
                <a:moveTo>
                  <a:pt x="135026" y="0"/>
                </a:moveTo>
                <a:lnTo>
                  <a:pt x="6400" y="0"/>
                </a:lnTo>
                <a:lnTo>
                  <a:pt x="6400" y="124663"/>
                </a:lnTo>
                <a:lnTo>
                  <a:pt x="34747" y="124663"/>
                </a:lnTo>
                <a:lnTo>
                  <a:pt x="42349" y="117819"/>
                </a:lnTo>
                <a:lnTo>
                  <a:pt x="53927" y="112261"/>
                </a:lnTo>
                <a:lnTo>
                  <a:pt x="140859" y="112261"/>
                </a:lnTo>
                <a:lnTo>
                  <a:pt x="140669" y="111629"/>
                </a:lnTo>
                <a:lnTo>
                  <a:pt x="133712" y="99656"/>
                </a:lnTo>
                <a:lnTo>
                  <a:pt x="124513" y="90249"/>
                </a:lnTo>
                <a:lnTo>
                  <a:pt x="119558" y="87172"/>
                </a:lnTo>
                <a:lnTo>
                  <a:pt x="40538" y="87172"/>
                </a:lnTo>
                <a:lnTo>
                  <a:pt x="40538" y="37185"/>
                </a:lnTo>
                <a:lnTo>
                  <a:pt x="135026" y="37185"/>
                </a:lnTo>
                <a:lnTo>
                  <a:pt x="135026" y="0"/>
                </a:lnTo>
                <a:close/>
              </a:path>
              <a:path w="146608" h="215323">
                <a:moveTo>
                  <a:pt x="86578" y="76716"/>
                </a:moveTo>
                <a:lnTo>
                  <a:pt x="68655" y="77699"/>
                </a:lnTo>
                <a:lnTo>
                  <a:pt x="55388" y="80503"/>
                </a:lnTo>
                <a:lnTo>
                  <a:pt x="45953" y="84392"/>
                </a:lnTo>
                <a:lnTo>
                  <a:pt x="40538" y="87172"/>
                </a:lnTo>
                <a:lnTo>
                  <a:pt x="119558" y="87172"/>
                </a:lnTo>
                <a:lnTo>
                  <a:pt x="113383" y="83338"/>
                </a:lnTo>
                <a:lnTo>
                  <a:pt x="100634" y="78851"/>
                </a:lnTo>
                <a:lnTo>
                  <a:pt x="86578" y="76716"/>
                </a:lnTo>
                <a:close/>
              </a:path>
            </a:pathLst>
          </a:custGeom>
          <a:solidFill>
            <a:srgbClr val="C7CBC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B4D049F-1FB6-FC25-240A-C9D319B3CA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8929293"/>
              </p:ext>
            </p:extLst>
          </p:nvPr>
        </p:nvGraphicFramePr>
        <p:xfrm>
          <a:off x="5433635" y="357169"/>
          <a:ext cx="6227824" cy="6521320"/>
        </p:xfrm>
        <a:graphic>
          <a:graphicData uri="http://schemas.openxmlformats.org/drawingml/2006/table">
            <a:tbl>
              <a:tblPr/>
              <a:tblGrid>
                <a:gridCol w="1561938">
                  <a:extLst>
                    <a:ext uri="{9D8B030D-6E8A-4147-A177-3AD203B41FA5}">
                      <a16:colId xmlns:a16="http://schemas.microsoft.com/office/drawing/2014/main" val="2474266222"/>
                    </a:ext>
                  </a:extLst>
                </a:gridCol>
                <a:gridCol w="1617496">
                  <a:extLst>
                    <a:ext uri="{9D8B030D-6E8A-4147-A177-3AD203B41FA5}">
                      <a16:colId xmlns:a16="http://schemas.microsoft.com/office/drawing/2014/main" val="1454978980"/>
                    </a:ext>
                  </a:extLst>
                </a:gridCol>
                <a:gridCol w="3048390">
                  <a:extLst>
                    <a:ext uri="{9D8B030D-6E8A-4147-A177-3AD203B41FA5}">
                      <a16:colId xmlns:a16="http://schemas.microsoft.com/office/drawing/2014/main" val="3077454433"/>
                    </a:ext>
                  </a:extLst>
                </a:gridCol>
              </a:tblGrid>
              <a:tr h="830715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eaLnBrk="0" hangingPunct="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kumimoji="0" lang="en-US" sz="1500" b="0" i="0" u="none" strike="noStrike" kern="0" cap="none" spc="0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 eaLnBrk="0" hangingPunct="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5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AGROWING’S GAME-CHANGER !</a:t>
                      </a:r>
                    </a:p>
                    <a:p>
                      <a:pPr algn="l" eaLnBrk="0" hangingPunct="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kumimoji="0" lang="en-US" sz="1500" b="0" i="0" u="none" strike="noStrike" kern="0" cap="none" spc="0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457200" indent="-457200" algn="l" eaLnBrk="0" hangingPunct="0">
                        <a:lnSpc>
                          <a:spcPts val="1600"/>
                        </a:lnSpc>
                        <a:spcAft>
                          <a:spcPts val="0"/>
                        </a:spcAft>
                        <a:buAutoNum type="arabicPlain" startAt="12"/>
                      </a:pPr>
                      <a:r>
                        <a:rPr kumimoji="0" lang="en-US" sz="15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Narrow Bands for E-Mount Full Fra</a:t>
                      </a:r>
                    </a:p>
                    <a:p>
                      <a:pPr marL="457200" indent="-457200" algn="l" eaLnBrk="0" hangingPunct="0">
                        <a:lnSpc>
                          <a:spcPts val="1600"/>
                        </a:lnSpc>
                        <a:spcAft>
                          <a:spcPts val="0"/>
                        </a:spcAft>
                        <a:buAutoNum type="arabicPlain" startAt="12"/>
                      </a:pPr>
                      <a:endParaRPr kumimoji="0" lang="en-US" sz="400" b="0" i="0" u="none" strike="noStrike" kern="0" cap="none" spc="0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2646" marR="82646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5205146"/>
                  </a:ext>
                </a:extLst>
              </a:tr>
              <a:tr h="224833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180" algn="l" eaLnBrk="0" hangingPunct="0">
                        <a:lnSpc>
                          <a:spcPts val="1795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Type</a:t>
                      </a:r>
                    </a:p>
                  </a:txBody>
                  <a:tcPr marL="82646" marR="82646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815" algn="l" defTabSz="914400" rtl="0" eaLnBrk="0" latin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Calibri" panose="020F0502020204030204" pitchFamily="34" charset="0"/>
                        </a:rPr>
                        <a:t>Sextuple lens single mount</a:t>
                      </a:r>
                    </a:p>
                  </a:txBody>
                  <a:tcPr marL="82646" marR="82646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3802916"/>
                  </a:ext>
                </a:extLst>
              </a:tr>
              <a:tr h="1115065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180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Spectral Bands</a:t>
                      </a:r>
                    </a:p>
                  </a:txBody>
                  <a:tcPr marL="82646" marR="82646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815" algn="l" defTabSz="914400" rtl="0" eaLnBrk="0" latin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Calibri" panose="020F0502020204030204" pitchFamily="34" charset="0"/>
                        </a:rPr>
                        <a:t>+/-20nm FWHM</a:t>
                      </a:r>
                    </a:p>
                    <a:p>
                      <a:pPr marL="43815" algn="l" defTabSz="914400" rtl="0" eaLnBrk="0" latin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sz="500" kern="1200" spc="-5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43815" algn="l" defTabSz="914400" rtl="0" eaLnBrk="0" latin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Calibri" panose="020F0502020204030204" pitchFamily="34" charset="0"/>
                        </a:rPr>
                        <a:t>405;430;450;470;490;525</a:t>
                      </a:r>
                    </a:p>
                    <a:p>
                      <a:pPr marL="43815" marR="0" lvl="0" indent="0" algn="l" defTabSz="914400" rtl="0" eaLnBrk="0" fontAlgn="auto" latin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Calibri" panose="020F0502020204030204" pitchFamily="34" charset="0"/>
                        </a:rPr>
                        <a:t>550;560;570;630;650</a:t>
                      </a:r>
                    </a:p>
                    <a:p>
                      <a:pPr marL="43815" marR="0" lvl="0" indent="0" algn="l" defTabSz="914400" rtl="0" eaLnBrk="0" fontAlgn="auto" latin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Calibri" panose="020F0502020204030204" pitchFamily="34" charset="0"/>
                        </a:rPr>
                        <a:t>685;710*;735;795nm</a:t>
                      </a:r>
                    </a:p>
                  </a:txBody>
                  <a:tcPr marL="82646" marR="82646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0641927"/>
                  </a:ext>
                </a:extLst>
              </a:tr>
              <a:tr h="521108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180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Multi Spectral Chroma Bands Resolution (single lens compound)</a:t>
                      </a:r>
                    </a:p>
                  </a:txBody>
                  <a:tcPr marL="82646" marR="82646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815" algn="l" defTabSz="914400" rtl="0" eaLnBrk="0" latin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Calibri" panose="020F0502020204030204" pitchFamily="34" charset="0"/>
                        </a:rPr>
                        <a:t>~7 MP (2780x2650 pixels) per chroma band based</a:t>
                      </a:r>
                      <a:r>
                        <a:rPr lang="en-US" sz="1200" kern="1200" spc="-5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Calibri" panose="020F0502020204030204" pitchFamily="34" charset="0"/>
                        </a:rPr>
                        <a:t> on</a:t>
                      </a: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Calibri" panose="020F0502020204030204" pitchFamily="34" charset="0"/>
                        </a:rPr>
                        <a:t> Sony 61 Megapixel sensor</a:t>
                      </a:r>
                    </a:p>
                  </a:txBody>
                  <a:tcPr marL="82646" marR="82646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3385375"/>
                  </a:ext>
                </a:extLst>
              </a:tr>
              <a:tr h="205169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180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Effective focal length</a:t>
                      </a:r>
                    </a:p>
                  </a:txBody>
                  <a:tcPr marL="82646" marR="82646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815" algn="l" defTabSz="914400" rtl="0" eaLnBrk="0" latin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Calibri" panose="020F0502020204030204" pitchFamily="34" charset="0"/>
                        </a:rPr>
                        <a:t>21.8mm</a:t>
                      </a:r>
                    </a:p>
                  </a:txBody>
                  <a:tcPr marL="82646" marR="82646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8646825"/>
                  </a:ext>
                </a:extLst>
              </a:tr>
              <a:tr h="263886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180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Focus type and range</a:t>
                      </a:r>
                    </a:p>
                  </a:txBody>
                  <a:tcPr marL="82646" marR="82646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815" algn="l" defTabSz="914400" rtl="0" eaLnBrk="0" latin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Calibri" panose="020F0502020204030204" pitchFamily="34" charset="0"/>
                        </a:rPr>
                        <a:t>Manual </a:t>
                      </a: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0.5m </a:t>
                      </a: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Calibri" panose="020F0502020204030204" pitchFamily="34" charset="0"/>
                        </a:rPr>
                        <a:t>- infinity</a:t>
                      </a:r>
                    </a:p>
                  </a:txBody>
                  <a:tcPr marL="82646" marR="82646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1109739"/>
                  </a:ext>
                </a:extLst>
              </a:tr>
              <a:tr h="205169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180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 number</a:t>
                      </a:r>
                    </a:p>
                  </a:txBody>
                  <a:tcPr marL="82646" marR="82646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815" algn="l" defTabSz="914400" rtl="0" eaLnBrk="0" latin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Calibri" panose="020F0502020204030204" pitchFamily="34" charset="0"/>
                        </a:rPr>
                        <a:t>5.6</a:t>
                      </a:r>
                    </a:p>
                  </a:txBody>
                  <a:tcPr marL="82646" marR="82646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1097228"/>
                  </a:ext>
                </a:extLst>
              </a:tr>
              <a:tr h="205169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180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1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Field of view</a:t>
                      </a:r>
                    </a:p>
                    <a:p>
                      <a:pPr marL="43180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1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82646" marR="82646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180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Diagonal</a:t>
                      </a:r>
                    </a:p>
                  </a:txBody>
                  <a:tcPr marL="82646" marR="82646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6717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815" algn="l" defTabSz="914400" rtl="0" eaLnBrk="0" latin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Calibri" panose="020F0502020204030204" pitchFamily="34" charset="0"/>
                        </a:rPr>
                        <a:t>40.8</a:t>
                      </a:r>
                    </a:p>
                  </a:txBody>
                  <a:tcPr marL="82646" marR="82646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7005907"/>
                  </a:ext>
                </a:extLst>
              </a:tr>
              <a:tr h="2051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180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Horizontal</a:t>
                      </a:r>
                    </a:p>
                  </a:txBody>
                  <a:tcPr marL="82646" marR="82646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815" algn="l" defTabSz="914400" rtl="0" eaLnBrk="0" latin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Calibri" panose="020F0502020204030204" pitchFamily="34" charset="0"/>
                        </a:rPr>
                        <a:t>33.0</a:t>
                      </a:r>
                    </a:p>
                  </a:txBody>
                  <a:tcPr marL="82646" marR="82646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3160285"/>
                  </a:ext>
                </a:extLst>
              </a:tr>
              <a:tr h="2051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180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Vertical</a:t>
                      </a:r>
                    </a:p>
                  </a:txBody>
                  <a:tcPr marL="82646" marR="82646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6717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815" algn="l" defTabSz="914400" rtl="0" eaLnBrk="0" latin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Calibri" panose="020F0502020204030204" pitchFamily="34" charset="0"/>
                        </a:rPr>
                        <a:t>25.0</a:t>
                      </a:r>
                    </a:p>
                  </a:txBody>
                  <a:tcPr marL="82646" marR="82646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2431999"/>
                  </a:ext>
                </a:extLst>
              </a:tr>
              <a:tr h="205169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180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TV distortion</a:t>
                      </a:r>
                    </a:p>
                  </a:txBody>
                  <a:tcPr marL="82646" marR="82646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6717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815" algn="l" defTabSz="914400" rtl="0" eaLnBrk="0" latin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Calibri" panose="020F0502020204030204" pitchFamily="34" charset="0"/>
                        </a:rPr>
                        <a:t>&lt;1.5%</a:t>
                      </a:r>
                    </a:p>
                  </a:txBody>
                  <a:tcPr marL="82646" marR="82646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5742012"/>
                  </a:ext>
                </a:extLst>
              </a:tr>
              <a:tr h="205169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180" algn="l" eaLnBrk="0" hangingPunct="0">
                        <a:lnSpc>
                          <a:spcPts val="1805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Relative illumination</a:t>
                      </a:r>
                    </a:p>
                  </a:txBody>
                  <a:tcPr marL="82646" marR="82646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815" algn="l" defTabSz="914400" rtl="0" eaLnBrk="0" latin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Calibri" panose="020F0502020204030204" pitchFamily="34" charset="0"/>
                        </a:rPr>
                        <a:t>60%</a:t>
                      </a:r>
                    </a:p>
                  </a:txBody>
                  <a:tcPr marL="82646" marR="82646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4508247"/>
                  </a:ext>
                </a:extLst>
              </a:tr>
              <a:tr h="205169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180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Iris</a:t>
                      </a:r>
                    </a:p>
                  </a:txBody>
                  <a:tcPr marL="82646" marR="82646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6717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815" algn="l" defTabSz="914400" rtl="0" eaLnBrk="0" latin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Calibri" panose="020F0502020204030204" pitchFamily="34" charset="0"/>
                        </a:rPr>
                        <a:t>fixed</a:t>
                      </a:r>
                    </a:p>
                  </a:txBody>
                  <a:tcPr marL="82646" marR="82646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7231525"/>
                  </a:ext>
                </a:extLst>
              </a:tr>
              <a:tr h="205169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180" algn="l" eaLnBrk="0" hangingPunct="0">
                        <a:lnSpc>
                          <a:spcPts val="1805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Lens dimension (</a:t>
                      </a:r>
                      <a:r>
                        <a:rPr lang="en-US" sz="1200" kern="1200" spc="-10" dirty="0" err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ØxLxW</a:t>
                      </a: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</a:p>
                  </a:txBody>
                  <a:tcPr marL="82646" marR="82646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815" algn="l" defTabSz="914400" rtl="0" eaLnBrk="0" latin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Calibri" panose="020F0502020204030204" pitchFamily="34" charset="0"/>
                        </a:rPr>
                        <a:t>64.5x35mm</a:t>
                      </a:r>
                    </a:p>
                  </a:txBody>
                  <a:tcPr marL="82646" marR="82646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506533"/>
                  </a:ext>
                </a:extLst>
              </a:tr>
              <a:tr h="205169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180" algn="l" eaLnBrk="0" hangingPunct="0">
                        <a:lnSpc>
                          <a:spcPts val="1805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Lens weight (assessment)</a:t>
                      </a:r>
                    </a:p>
                  </a:txBody>
                  <a:tcPr marL="82646" marR="82646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6717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815" algn="l" defTabSz="914400" rtl="0" eaLnBrk="0" latin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Calibri" panose="020F0502020204030204" pitchFamily="34" charset="0"/>
                        </a:rPr>
                        <a:t>190gr</a:t>
                      </a:r>
                    </a:p>
                  </a:txBody>
                  <a:tcPr marL="82646" marR="82646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94703"/>
                  </a:ext>
                </a:extLst>
              </a:tr>
              <a:tr h="246168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180" algn="l" eaLnBrk="0" hangingPunct="0">
                        <a:lnSpc>
                          <a:spcPts val="1805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Total sensor weight including battery</a:t>
                      </a:r>
                    </a:p>
                  </a:txBody>
                  <a:tcPr marL="82646" marR="82646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815" algn="l" eaLnBrk="0" hangingPunct="0">
                        <a:lnSpc>
                          <a:spcPts val="1805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Calibri" panose="020F0502020204030204" pitchFamily="34" charset="0"/>
                        </a:rPr>
                        <a:t>433gr inc. battery and lens (A7CR)  </a:t>
                      </a:r>
                    </a:p>
                  </a:txBody>
                  <a:tcPr marL="85725" marR="8572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315854"/>
                  </a:ext>
                </a:extLst>
              </a:tr>
              <a:tr h="366562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815" marR="0" lvl="0" indent="0" algn="l" defTabSz="914400" rtl="0" eaLnBrk="0" fontAlgn="auto" latinLnBrk="0" hangingPunct="0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-1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Calibri" panose="020F0502020204030204" pitchFamily="34" charset="0"/>
                        </a:rPr>
                        <a:t>Dual Purpose – Can be used for RGB mapping with a Clip-In IR-Cut filter</a:t>
                      </a:r>
                    </a:p>
                  </a:txBody>
                  <a:tcPr marL="82646" marR="82646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>
                        <a:lumMod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3206744"/>
                  </a:ext>
                </a:extLst>
              </a:tr>
              <a:tr h="739507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815" marR="0" lvl="0" indent="0" algn="l" defTabSz="914400" rtl="0" eaLnBrk="0" fontAlgn="auto" latinLnBrk="0" hangingPunct="0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Calibri" panose="020F0502020204030204" pitchFamily="34" charset="0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US patent 10574911B2</a:t>
                      </a:r>
                      <a:r>
                        <a:rPr lang="en-US" sz="11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Calibri" panose="020F0502020204030204" pitchFamily="34" charset="0"/>
                        </a:rPr>
                        <a:t>; specification may be changed</a:t>
                      </a:r>
                    </a:p>
                  </a:txBody>
                  <a:tcPr marL="82646" marR="82646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3990621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855F6A93-2F4C-E5EB-FCCB-30EC9D01F6B4}"/>
              </a:ext>
            </a:extLst>
          </p:cNvPr>
          <p:cNvSpPr/>
          <p:nvPr/>
        </p:nvSpPr>
        <p:spPr>
          <a:xfrm>
            <a:off x="5499074" y="374572"/>
            <a:ext cx="5322672" cy="867698"/>
          </a:xfrm>
          <a:prstGeom prst="rect">
            <a:avLst/>
          </a:prstGeom>
          <a:solidFill>
            <a:srgbClr val="7F7F7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EFCEA7-241A-4549-1562-CD0DECC948F2}"/>
              </a:ext>
            </a:extLst>
          </p:cNvPr>
          <p:cNvSpPr txBox="1"/>
          <p:nvPr/>
        </p:nvSpPr>
        <p:spPr>
          <a:xfrm>
            <a:off x="5651853" y="513052"/>
            <a:ext cx="391124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51435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alibri" panose="020F0502020204030204" pitchFamily="34" charset="0"/>
              </a:rPr>
              <a:t>7 Megapixels per Channel </a:t>
            </a:r>
          </a:p>
          <a:p>
            <a:pPr marL="0" marR="0" lvl="0" indent="0" algn="l" defTabSz="51435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alibri" panose="020F0502020204030204" pitchFamily="34" charset="0"/>
              </a:rPr>
              <a:t>15 Narrow Bands for Full Frame E-Mount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287F965-A5F6-7FB6-C514-AEBD97BBF68E}"/>
              </a:ext>
            </a:extLst>
          </p:cNvPr>
          <p:cNvSpPr txBox="1"/>
          <p:nvPr/>
        </p:nvSpPr>
        <p:spPr>
          <a:xfrm>
            <a:off x="9827025" y="520451"/>
            <a:ext cx="1622206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51435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alibri" panose="020F0502020204030204" pitchFamily="34" charset="0"/>
              </a:rPr>
              <a:t>61 Megapixels</a:t>
            </a:r>
          </a:p>
          <a:p>
            <a:pPr marL="0" marR="0" lvl="0" indent="0" algn="l" defTabSz="51435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alibri" panose="020F0502020204030204" pitchFamily="34" charset="0"/>
              </a:rPr>
              <a:t>RGB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77503E-0D5A-F7D3-4707-3EE130B64A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5543" y="3865465"/>
            <a:ext cx="4877223" cy="2767824"/>
          </a:xfrm>
          <a:prstGeom prst="rect">
            <a:avLst/>
          </a:prstGeom>
        </p:spPr>
      </p:pic>
      <p:pic>
        <p:nvPicPr>
          <p:cNvPr id="13" name="Picture 12" descr="Close up of a camera lens&#10;&#10;Description automatically generated">
            <a:extLst>
              <a:ext uri="{FF2B5EF4-FFF2-40B4-BE49-F238E27FC236}">
                <a16:creationId xmlns:a16="http://schemas.microsoft.com/office/drawing/2014/main" id="{EA1B999A-44F8-7BE9-105B-0893BB25FC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595" y="1556660"/>
            <a:ext cx="2447770" cy="180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512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\slides\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679" y="620688"/>
            <a:ext cx="11095264" cy="5882624"/>
          </a:xfrm>
          <a:prstGeom prst="rect">
            <a:avLst/>
          </a:prstGeom>
        </p:spPr>
      </p:pic>
      <p:sp>
        <p:nvSpPr>
          <p:cNvPr id="4" name="ZoneTexte 13"/>
          <p:cNvSpPr txBox="1"/>
          <p:nvPr/>
        </p:nvSpPr>
        <p:spPr>
          <a:xfrm>
            <a:off x="1524000" y="916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MULTISPECTRAL 14 A7Rii/iii/iv – version 1 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8"/>
          <p:cNvSpPr txBox="1"/>
          <p:nvPr/>
        </p:nvSpPr>
        <p:spPr>
          <a:xfrm>
            <a:off x="659904" y="764704"/>
            <a:ext cx="864096" cy="92333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R: 795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G: ---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B: 470</a:t>
            </a:r>
          </a:p>
        </p:txBody>
      </p:sp>
      <p:sp>
        <p:nvSpPr>
          <p:cNvPr id="8" name="ZoneTexte 8"/>
          <p:cNvSpPr txBox="1"/>
          <p:nvPr/>
        </p:nvSpPr>
        <p:spPr>
          <a:xfrm>
            <a:off x="4454489" y="761965"/>
            <a:ext cx="864096" cy="92333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R: 630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G: 525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B: ---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8113695" y="761965"/>
            <a:ext cx="864096" cy="92333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R: 710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G: 570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B: 405</a:t>
            </a:r>
          </a:p>
        </p:txBody>
      </p:sp>
      <p:sp>
        <p:nvSpPr>
          <p:cNvPr id="10" name="ZoneTexte 8"/>
          <p:cNvSpPr txBox="1"/>
          <p:nvPr/>
        </p:nvSpPr>
        <p:spPr>
          <a:xfrm>
            <a:off x="659904" y="3781687"/>
            <a:ext cx="864096" cy="92333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R: 650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G: 550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B: 430</a:t>
            </a:r>
          </a:p>
        </p:txBody>
      </p:sp>
      <p:sp>
        <p:nvSpPr>
          <p:cNvPr id="11" name="ZoneTexte 8"/>
          <p:cNvSpPr txBox="1"/>
          <p:nvPr/>
        </p:nvSpPr>
        <p:spPr>
          <a:xfrm>
            <a:off x="4454489" y="3781687"/>
            <a:ext cx="864096" cy="92333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R: 735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G: ---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B: 490</a:t>
            </a:r>
          </a:p>
        </p:txBody>
      </p:sp>
      <p:sp>
        <p:nvSpPr>
          <p:cNvPr id="12" name="ZoneTexte 8"/>
          <p:cNvSpPr txBox="1"/>
          <p:nvPr/>
        </p:nvSpPr>
        <p:spPr>
          <a:xfrm>
            <a:off x="8113695" y="3781687"/>
            <a:ext cx="864096" cy="92333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R: 685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G: 560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B: 450</a:t>
            </a:r>
          </a:p>
        </p:txBody>
      </p:sp>
    </p:spTree>
    <p:extLst>
      <p:ext uri="{BB962C8B-B14F-4D97-AF65-F5344CB8AC3E}">
        <p14:creationId xmlns:p14="http://schemas.microsoft.com/office/powerpoint/2010/main" val="3286228708"/>
      </p:ext>
    </p:extLst>
  </p:cSld>
  <p:clrMapOvr>
    <a:masterClrMapping/>
  </p:clrMapOvr>
</p:sld>
</file>

<file path=ppt\slides\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3C38DAF-02AB-DC84-224A-41F764F1E7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751"/>
            <a:ext cx="12192000" cy="6858000"/>
          </a:xfrm>
          <a:prstGeom prst="rect">
            <a:avLst/>
          </a:prstGeom>
        </p:spPr>
      </p:pic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65EEC215-5405-64AB-624B-9AED60604F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1856115"/>
              </p:ext>
            </p:extLst>
          </p:nvPr>
        </p:nvGraphicFramePr>
        <p:xfrm>
          <a:off x="5607487" y="349420"/>
          <a:ext cx="6227824" cy="6712310"/>
        </p:xfrm>
        <a:graphic>
          <a:graphicData uri="http://schemas.openxmlformats.org/drawingml/2006/table">
            <a:tbl>
              <a:tblPr/>
              <a:tblGrid>
                <a:gridCol w="1561938">
                  <a:extLst>
                    <a:ext uri="{9D8B030D-6E8A-4147-A177-3AD203B41FA5}">
                      <a16:colId xmlns:a16="http://schemas.microsoft.com/office/drawing/2014/main" val="2474266222"/>
                    </a:ext>
                  </a:extLst>
                </a:gridCol>
                <a:gridCol w="1617497">
                  <a:extLst>
                    <a:ext uri="{9D8B030D-6E8A-4147-A177-3AD203B41FA5}">
                      <a16:colId xmlns:a16="http://schemas.microsoft.com/office/drawing/2014/main" val="1454978980"/>
                    </a:ext>
                  </a:extLst>
                </a:gridCol>
                <a:gridCol w="3048389">
                  <a:extLst>
                    <a:ext uri="{9D8B030D-6E8A-4147-A177-3AD203B41FA5}">
                      <a16:colId xmlns:a16="http://schemas.microsoft.com/office/drawing/2014/main" val="3077454433"/>
                    </a:ext>
                  </a:extLst>
                </a:gridCol>
              </a:tblGrid>
              <a:tr h="671413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eaLnBrk="0" hangingPunct="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kumimoji="0" lang="en-US" sz="1100" b="0" i="0" u="none" strike="noStrike" kern="0" cap="none" spc="0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0" algn="l" eaLnBrk="0" hangingPunct="0">
                        <a:lnSpc>
                          <a:spcPts val="1600"/>
                        </a:lnSpc>
                        <a:spcAft>
                          <a:spcPts val="0"/>
                        </a:spcAft>
                        <a:buNone/>
                      </a:pPr>
                      <a:endParaRPr kumimoji="0" lang="en-US" sz="300" b="0" i="0" u="none" strike="noStrike" kern="0" cap="none" spc="0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5205146"/>
                  </a:ext>
                </a:extLst>
              </a:tr>
              <a:tr h="258470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180" algn="l" eaLnBrk="0" hangingPunct="0">
                        <a:lnSpc>
                          <a:spcPts val="1795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Type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815" algn="l" eaLnBrk="0" hangingPunct="0">
                        <a:lnSpc>
                          <a:spcPts val="1795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Quad lens single mount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3802916"/>
                  </a:ext>
                </a:extLst>
              </a:tr>
              <a:tr h="805532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180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Spectral Bands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815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+/- 20nm FWHM</a:t>
                      </a:r>
                    </a:p>
                    <a:p>
                      <a:pPr marL="43815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Calibri" panose="020F0502020204030204" pitchFamily="34" charset="0"/>
                        </a:rPr>
                        <a:t>405:430;450;470;550;560;570;</a:t>
                      </a:r>
                    </a:p>
                    <a:p>
                      <a:pPr marL="43815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Calibri" panose="020F0502020204030204" pitchFamily="34" charset="0"/>
                        </a:rPr>
                        <a:t>650;685;710;795</a:t>
                      </a:r>
                      <a:endParaRPr lang="en-US" sz="1200" kern="1200" spc="-5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0641927"/>
                  </a:ext>
                </a:extLst>
              </a:tr>
              <a:tr h="592975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180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Multi Spectral Chroma Bands Resolution (single lens compound)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815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~12.1MP (4304 x 2836 pixels) per chroma band based </a:t>
                      </a:r>
                      <a:r>
                        <a:rPr lang="en-US" sz="1200" kern="1200" spc="-5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Calibri" panose="020F0502020204030204" pitchFamily="34" charset="0"/>
                        </a:rPr>
                        <a:t>on</a:t>
                      </a: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Calibri" panose="020F0502020204030204" pitchFamily="34" charset="0"/>
                        </a:rPr>
                        <a:t> Sony 61 Megapixel sensor</a:t>
                      </a:r>
                      <a:endParaRPr lang="en-US" sz="1200" kern="1200" spc="-5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3385375"/>
                  </a:ext>
                </a:extLst>
              </a:tr>
              <a:tr h="258470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180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Effective focal length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815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55mm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8646825"/>
                  </a:ext>
                </a:extLst>
              </a:tr>
              <a:tr h="258470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180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Focus type and range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815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Manual 5m - infinity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1109739"/>
                  </a:ext>
                </a:extLst>
              </a:tr>
              <a:tr h="258470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180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 number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815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6.2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1097228"/>
                  </a:ext>
                </a:extLst>
              </a:tr>
              <a:tr h="258470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180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Field of view</a:t>
                      </a:r>
                    </a:p>
                    <a:p>
                      <a:pPr marL="43180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180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Diagonal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6717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815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22.4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7005907"/>
                  </a:ext>
                </a:extLst>
              </a:tr>
              <a:tr h="25847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180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Horizontal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815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18.5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3160285"/>
                  </a:ext>
                </a:extLst>
              </a:tr>
              <a:tr h="25847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180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Vertical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6717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815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12.4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2431999"/>
                  </a:ext>
                </a:extLst>
              </a:tr>
              <a:tr h="258470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180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TV distortion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6717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815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1%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5742012"/>
                  </a:ext>
                </a:extLst>
              </a:tr>
              <a:tr h="258470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180" algn="l" eaLnBrk="0" hangingPunct="0">
                        <a:lnSpc>
                          <a:spcPts val="1805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Relative illumination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815" algn="l" eaLnBrk="0" hangingPunct="0">
                        <a:lnSpc>
                          <a:spcPts val="1805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&gt;70%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4508247"/>
                  </a:ext>
                </a:extLst>
              </a:tr>
              <a:tr h="258470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180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Iris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6717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815" algn="l" ea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fixed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7231525"/>
                  </a:ext>
                </a:extLst>
              </a:tr>
              <a:tr h="258470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180" algn="l" eaLnBrk="0" hangingPunct="0">
                        <a:lnSpc>
                          <a:spcPts val="1805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Lens dimension (</a:t>
                      </a:r>
                      <a:r>
                        <a:rPr lang="en-US" sz="1200" kern="1200" spc="-10" dirty="0" err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ØxLxW</a:t>
                      </a: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815" algn="l" eaLnBrk="0" hangingPunct="0">
                        <a:lnSpc>
                          <a:spcPts val="1805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64.5x46.5mm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506533"/>
                  </a:ext>
                </a:extLst>
              </a:tr>
              <a:tr h="258470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180" algn="l" eaLnBrk="0" hangingPunct="0">
                        <a:lnSpc>
                          <a:spcPts val="1805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Lens weight (assessment)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6717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815" algn="l" eaLnBrk="0" hangingPunct="0">
                        <a:lnSpc>
                          <a:spcPts val="1805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175gr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94703"/>
                  </a:ext>
                </a:extLst>
              </a:tr>
              <a:tr h="322457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180" algn="l" eaLnBrk="0" hangingPunct="0">
                        <a:lnSpc>
                          <a:spcPts val="1805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Calibri" panose="020F0502020204030204" pitchFamily="34" charset="0"/>
                        </a:rPr>
                        <a:t>Total sensor weight including battery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815" algn="l" eaLnBrk="0" hangingPunct="0">
                        <a:lnSpc>
                          <a:spcPts val="1805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spc="-5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Calibri" panose="020F0502020204030204" pitchFamily="34" charset="0"/>
                        </a:rPr>
                        <a:t>418gr inc. battery and lens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315854"/>
                  </a:ext>
                </a:extLst>
              </a:tr>
              <a:tr h="325356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815" marR="0" lvl="0" indent="0" algn="l" defTabSz="914400" rtl="0" eaLnBrk="0" fontAlgn="auto" latinLnBrk="0" hangingPunct="0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Calibri" panose="020F0502020204030204" pitchFamily="34" charset="0"/>
                        </a:rPr>
                        <a:t>Dual Purpose – Can be used for RGB mapping with a Clip-In IR-Cut filter</a:t>
                      </a: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>
                        <a:lumMod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3206744"/>
                  </a:ext>
                </a:extLst>
              </a:tr>
              <a:tr h="681456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3815" marR="0" lvl="0" indent="0" algn="l" defTabSz="914400" rtl="0" eaLnBrk="0" fontAlgn="auto" latinLnBrk="0" hangingPunct="0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u="sng" kern="1200" spc="-5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Calibri" panose="020F0502020204030204" pitchFamily="34" charset="0"/>
                        <a:hlinkClick r:id="rId3">
                          <a:extLst>
                            <a:ext uri="{A12FA001-AC4F-418D-AE19-62706E023703}">
                              <ahyp:hlinkClr xmlns:ahyp="http://schemas.microsoft.com/office/drawing/2018/hyperlinkcolor" val="tx"/>
                            </a:ext>
                          </a:extLst>
                        </a:hlinkClick>
                      </a:endParaRPr>
                    </a:p>
                    <a:p>
                      <a:pPr marL="43815" marR="0" lvl="0" indent="0" algn="l" defTabSz="914400" rtl="0" eaLnBrk="0" fontAlgn="auto" latinLnBrk="0" hangingPunct="0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Calibri" panose="020F0502020204030204" pitchFamily="34" charset="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US patent 10574911B2</a:t>
                      </a:r>
                      <a:r>
                        <a:rPr lang="en-US" sz="1200" kern="1200" spc="-1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Calibri" panose="020F0502020204030204" pitchFamily="34" charset="0"/>
                        </a:rPr>
                        <a:t>; specification may be changed</a:t>
                      </a:r>
                    </a:p>
                    <a:p>
                      <a:pPr marL="43815" marR="0" lvl="0" indent="0" algn="l" defTabSz="914400" rtl="0" eaLnBrk="0" fontAlgn="auto" latinLnBrk="0" hangingPunct="0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kern="1200" spc="-10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43815" marR="0" lvl="0" indent="0" algn="l" defTabSz="914400" rtl="0" eaLnBrk="0" fontAlgn="auto" latinLnBrk="0" hangingPunct="0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u="sng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1985" marR="6198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7723297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CF17DA55-6626-1182-06A6-33A3F44E0EC9}"/>
              </a:ext>
            </a:extLst>
          </p:cNvPr>
          <p:cNvSpPr/>
          <p:nvPr/>
        </p:nvSpPr>
        <p:spPr>
          <a:xfrm>
            <a:off x="464949" y="338703"/>
            <a:ext cx="5005952" cy="681454"/>
          </a:xfrm>
          <a:prstGeom prst="rect">
            <a:avLst/>
          </a:prstGeom>
          <a:solidFill>
            <a:srgbClr val="7E7E7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3D5CCD1-1D45-BD42-FAC1-46584F3AEDD0}"/>
              </a:ext>
            </a:extLst>
          </p:cNvPr>
          <p:cNvSpPr/>
          <p:nvPr/>
        </p:nvSpPr>
        <p:spPr>
          <a:xfrm>
            <a:off x="3981450" y="6600825"/>
            <a:ext cx="1626037" cy="2571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0762F6B-1EB8-890D-2B9D-88CA3530E651}"/>
              </a:ext>
            </a:extLst>
          </p:cNvPr>
          <p:cNvSpPr txBox="1"/>
          <p:nvPr/>
        </p:nvSpPr>
        <p:spPr>
          <a:xfrm>
            <a:off x="497801" y="567668"/>
            <a:ext cx="4965351" cy="306622"/>
          </a:xfrm>
          <a:prstGeom prst="rect">
            <a:avLst/>
          </a:prstGeom>
          <a:solidFill>
            <a:srgbClr val="7E7E7E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defTabSz="385765" rtl="0" eaLnBrk="0" fontAlgn="auto" latinLnBrk="0" hangingPunct="0">
              <a:lnSpc>
                <a:spcPts val="1463"/>
              </a:lnSpc>
              <a:spcBef>
                <a:spcPts val="1013"/>
              </a:spcBef>
              <a:spcAft>
                <a:spcPts val="1013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Calibri" panose="020F0502020204030204" pitchFamily="34" charset="0"/>
              </a:rPr>
              <a:t>Agrowing’s ILX-LR1 55mm Quad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FBE3FFF-9919-6ED1-0294-75D8035676FC}"/>
              </a:ext>
            </a:extLst>
          </p:cNvPr>
          <p:cNvSpPr txBox="1"/>
          <p:nvPr/>
        </p:nvSpPr>
        <p:spPr>
          <a:xfrm>
            <a:off x="5607558" y="537569"/>
            <a:ext cx="5982511" cy="323165"/>
          </a:xfrm>
          <a:prstGeom prst="rect">
            <a:avLst/>
          </a:prstGeom>
          <a:solidFill>
            <a:srgbClr val="7E7E7E"/>
          </a:solidFill>
        </p:spPr>
        <p:txBody>
          <a:bodyPr wrap="square" rtlCol="0">
            <a:spAutoFit/>
          </a:bodyPr>
          <a:lstStyle/>
          <a:p>
            <a:pPr marL="0" marR="0" lvl="0" indent="0" algn="l" defTabSz="51435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alibri" panose="020F0502020204030204" pitchFamily="34" charset="0"/>
              </a:rPr>
              <a:t>12 Megapixels per </a:t>
            </a:r>
            <a:r>
              <a:rPr lang="en-US" sz="1500" kern="0" dirty="0">
                <a:solidFill>
                  <a:prstClr val="white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Band 11 Narrow Bands 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alibri" panose="020F0502020204030204" pitchFamily="34" charset="0"/>
              </a:rPr>
              <a:t>  61 Megapixels RGB</a:t>
            </a:r>
          </a:p>
        </p:txBody>
      </p:sp>
    </p:spTree>
    <p:extLst>
      <p:ext uri="{BB962C8B-B14F-4D97-AF65-F5344CB8AC3E}">
        <p14:creationId xmlns:p14="http://schemas.microsoft.com/office/powerpoint/2010/main" val="1859858711"/>
      </p:ext>
    </p:extLst>
  </p:cSld>
  <p:clrMapOvr>
    <a:masterClrMapping/>
  </p:clrMapOvr>
</p:sld>
</file>

<file path=ppt\slides\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, icon&#10;&#10;Description automatically generated">
            <a:extLst>
              <a:ext uri="{FF2B5EF4-FFF2-40B4-BE49-F238E27FC236}">
                <a16:creationId xmlns:a16="http://schemas.microsoft.com/office/drawing/2014/main" id="{DDF820E7-D939-C1BE-C246-22A370F69A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452" y="264492"/>
            <a:ext cx="2517195" cy="631757"/>
          </a:xfrm>
          <a:prstGeom prst="rect">
            <a:avLst/>
          </a:prstGeom>
          <a:ln>
            <a:noFill/>
          </a:ln>
          <a:effectLst>
            <a:outerShdw blurRad="254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F6F4532-817A-263B-4FDB-081AD7ACD405}"/>
              </a:ext>
            </a:extLst>
          </p:cNvPr>
          <p:cNvCxnSpPr>
            <a:cxnSpLocks/>
          </p:cNvCxnSpPr>
          <p:nvPr/>
        </p:nvCxnSpPr>
        <p:spPr>
          <a:xfrm>
            <a:off x="615315" y="6172200"/>
            <a:ext cx="10467975" cy="0"/>
          </a:xfrm>
          <a:prstGeom prst="line">
            <a:avLst/>
          </a:prstGeom>
          <a:ln w="28575">
            <a:solidFill>
              <a:srgbClr val="35A35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8653C69-4088-B5B9-BF25-6CF14E375EF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8F9FD"/>
              </a:clrFrom>
              <a:clrTo>
                <a:srgbClr val="F8F9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81" b="18104"/>
          <a:stretch/>
        </p:blipFill>
        <p:spPr>
          <a:xfrm>
            <a:off x="0" y="1394068"/>
            <a:ext cx="12192000" cy="464400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E0B1381-6C72-386B-24D0-ABB593DD3299}"/>
              </a:ext>
            </a:extLst>
          </p:cNvPr>
          <p:cNvCxnSpPr>
            <a:cxnSpLocks/>
          </p:cNvCxnSpPr>
          <p:nvPr/>
        </p:nvCxnSpPr>
        <p:spPr>
          <a:xfrm>
            <a:off x="598470" y="1209675"/>
            <a:ext cx="10477500" cy="0"/>
          </a:xfrm>
          <a:prstGeom prst="line">
            <a:avLst/>
          </a:prstGeom>
          <a:ln w="28575">
            <a:solidFill>
              <a:srgbClr val="35A35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2099B82F-FDCD-14E5-39AC-BC55805B414E}"/>
              </a:ext>
            </a:extLst>
          </p:cNvPr>
          <p:cNvSpPr txBox="1">
            <a:spLocks/>
          </p:cNvSpPr>
          <p:nvPr/>
        </p:nvSpPr>
        <p:spPr>
          <a:xfrm>
            <a:off x="514931" y="974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35A35F"/>
                </a:solidFill>
                <a:latin typeface="Arial"/>
                <a:ea typeface="+mn-ea"/>
                <a:cs typeface="+mn-cs"/>
              </a:rPr>
              <a:t>Agrowing’s Automation-Enabling Analysis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E411AB-667B-B701-2884-ED9F4E834EFC}"/>
              </a:ext>
            </a:extLst>
          </p:cNvPr>
          <p:cNvSpPr txBox="1"/>
          <p:nvPr/>
        </p:nvSpPr>
        <p:spPr>
          <a:xfrm>
            <a:off x="2402543" y="2953772"/>
            <a:ext cx="2501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5"/>
              </a:rPr>
              <a:t>https://multispectral.ai/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344547"/>
      </p:ext>
    </p:extLst>
  </p:cSld>
  <p:clrMapOvr>
    <a:masterClrMapping/>
  </p:clrMapOvr>
</p:sld>
</file>

<file path=ppt\slides\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, icon&#10;&#10;Description automatically generated">
            <a:extLst>
              <a:ext uri="{FF2B5EF4-FFF2-40B4-BE49-F238E27FC236}">
                <a16:creationId xmlns:a16="http://schemas.microsoft.com/office/drawing/2014/main" id="{DDF820E7-D939-C1BE-C246-22A370F69A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452" y="264492"/>
            <a:ext cx="2517195" cy="631757"/>
          </a:xfrm>
          <a:prstGeom prst="rect">
            <a:avLst/>
          </a:prstGeom>
          <a:ln>
            <a:noFill/>
          </a:ln>
          <a:effectLst>
            <a:outerShdw blurRad="254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5D26BF6-9C83-C1DC-F296-D02C76ADEDE6}"/>
              </a:ext>
            </a:extLst>
          </p:cNvPr>
          <p:cNvCxnSpPr>
            <a:cxnSpLocks/>
          </p:cNvCxnSpPr>
          <p:nvPr/>
        </p:nvCxnSpPr>
        <p:spPr>
          <a:xfrm>
            <a:off x="598470" y="1209675"/>
            <a:ext cx="10477500" cy="0"/>
          </a:xfrm>
          <a:prstGeom prst="line">
            <a:avLst/>
          </a:prstGeom>
          <a:ln w="28575">
            <a:solidFill>
              <a:srgbClr val="35A35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F6F4532-817A-263B-4FDB-081AD7ACD405}"/>
              </a:ext>
            </a:extLst>
          </p:cNvPr>
          <p:cNvCxnSpPr>
            <a:cxnSpLocks/>
          </p:cNvCxnSpPr>
          <p:nvPr/>
        </p:nvCxnSpPr>
        <p:spPr>
          <a:xfrm>
            <a:off x="615315" y="6172200"/>
            <a:ext cx="10467975" cy="0"/>
          </a:xfrm>
          <a:prstGeom prst="line">
            <a:avLst/>
          </a:prstGeom>
          <a:ln w="28575">
            <a:solidFill>
              <a:srgbClr val="35A35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06EA5C69-D1CB-46DE-E53D-C40FB5951DD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8F9FD"/>
              </a:clrFrom>
              <a:clrTo>
                <a:srgbClr val="F8F9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91" b="15491"/>
          <a:stretch/>
        </p:blipFill>
        <p:spPr>
          <a:xfrm>
            <a:off x="0" y="1584000"/>
            <a:ext cx="12192000" cy="4212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ACB8D7A9-38E5-DA0A-D1A4-DBE51D6213FF}"/>
              </a:ext>
            </a:extLst>
          </p:cNvPr>
          <p:cNvSpPr txBox="1">
            <a:spLocks/>
          </p:cNvSpPr>
          <p:nvPr/>
        </p:nvSpPr>
        <p:spPr>
          <a:xfrm>
            <a:off x="514931" y="974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35A35F"/>
                </a:solidFill>
                <a:latin typeface="Arial"/>
                <a:ea typeface="+mn-ea"/>
                <a:cs typeface="+mn-cs"/>
              </a:rPr>
              <a:t>Multispectral Signatures Samples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3C060A-2533-5335-8A46-F0B19DFAFABD}"/>
              </a:ext>
            </a:extLst>
          </p:cNvPr>
          <p:cNvSpPr txBox="1"/>
          <p:nvPr/>
        </p:nvSpPr>
        <p:spPr>
          <a:xfrm>
            <a:off x="4845424" y="5796000"/>
            <a:ext cx="2501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5"/>
              </a:rPr>
              <a:t>https://multispectral.ai/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004475"/>
      </p:ext>
    </p:extLst>
  </p:cSld>
  <p:clrMapOvr>
    <a:masterClrMapping/>
  </p:clrMapOvr>
</p:sld>
</file>

<file path=ppt\slides\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B16E706-2F58-433D-95B3-39EA922681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613603"/>
      </p:ext>
    </p:extLst>
  </p:cSld>
  <p:clrMapOvr>
    <a:masterClrMapping/>
  </p:clrMapOvr>
</p:sld>
</file>

<file path=ppt\slides\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30085D67-2B5D-4CCA-A8A0-4E9A7C60E7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439647"/>
      </p:ext>
    </p:extLst>
  </p:cSld>
  <p:clrMapOvr>
    <a:masterClrMapping/>
  </p:clrMapOvr>
</p:sld>
</file>

<file path=ppt\slides\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A405FE4-FAB9-6DAE-E60A-FD8944F1D77D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866775" y="1747137"/>
            <a:ext cx="10467975" cy="3901185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400" dirty="0">
                <a:solidFill>
                  <a:srgbClr val="35A35F"/>
                </a:solidFill>
                <a:sym typeface="Wingdings" panose="05000000000000000000" pitchFamily="2" charset="2"/>
              </a:rPr>
              <a:t>	</a:t>
            </a:r>
            <a:r>
              <a:rPr lang="en-US" sz="2400" dirty="0">
                <a:solidFill>
                  <a:srgbClr val="080808"/>
                </a:solidFill>
                <a:sym typeface="Wingdings" panose="05000000000000000000" pitchFamily="2" charset="2"/>
              </a:rPr>
              <a:t>Established by </a:t>
            </a:r>
            <a:r>
              <a:rPr lang="en-US" sz="2400" dirty="0" err="1">
                <a:solidFill>
                  <a:srgbClr val="080808"/>
                </a:solidFill>
                <a:sym typeface="Wingdings" panose="05000000000000000000" pitchFamily="2" charset="2"/>
              </a:rPr>
              <a:t>Agrichem</a:t>
            </a:r>
            <a:r>
              <a:rPr lang="en-US" sz="2400" dirty="0">
                <a:solidFill>
                  <a:srgbClr val="080808"/>
                </a:solidFill>
                <a:sym typeface="Wingdings" panose="05000000000000000000" pitchFamily="2" charset="2"/>
              </a:rPr>
              <a:t> (Corteva pesticide distributor), Ira Dvir,  and 	Dr. Nitzan Rabinowitz.</a:t>
            </a:r>
            <a:r>
              <a:rPr lang="en-US" sz="2400" dirty="0">
                <a:solidFill>
                  <a:srgbClr val="35A35F"/>
                </a:solidFill>
                <a:sym typeface="Wingdings" panose="05000000000000000000" pitchFamily="2" charset="2"/>
              </a:rPr>
              <a:t>	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400" dirty="0">
                <a:solidFill>
                  <a:srgbClr val="35A35F"/>
                </a:solidFill>
                <a:sym typeface="Wingdings" panose="05000000000000000000" pitchFamily="2" charset="2"/>
              </a:rPr>
              <a:t>	</a:t>
            </a:r>
            <a:r>
              <a:rPr lang="en-US" sz="2400" b="1" dirty="0">
                <a:solidFill>
                  <a:srgbClr val="080808"/>
                </a:solidFill>
                <a:sym typeface="Wingdings" panose="05000000000000000000" pitchFamily="2" charset="2"/>
              </a:rPr>
              <a:t>2 essential patents GRANTED GLOBALLY </a:t>
            </a:r>
            <a:r>
              <a:rPr lang="en-US" sz="2400" dirty="0">
                <a:solidFill>
                  <a:srgbClr val="080808"/>
                </a:solidFill>
                <a:sym typeface="Wingdings" panose="05000000000000000000" pitchFamily="2" charset="2"/>
              </a:rPr>
              <a:t>(US, Japan, 	China, EU,    	Euro-Asia, Canada, Australia, Mexico, etc.) and an additional </a:t>
            </a:r>
            <a:r>
              <a:rPr lang="en-US" sz="2400" b="1" dirty="0">
                <a:solidFill>
                  <a:srgbClr val="080808"/>
                </a:solidFill>
                <a:sym typeface="Wingdings" panose="05000000000000000000" pitchFamily="2" charset="2"/>
              </a:rPr>
              <a:t>pending 	US patent.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400" b="1" dirty="0">
                <a:solidFill>
                  <a:srgbClr val="080808"/>
                </a:solidFill>
                <a:sym typeface="Wingdings" panose="05000000000000000000" pitchFamily="2" charset="2"/>
              </a:rPr>
              <a:t> </a:t>
            </a:r>
            <a:r>
              <a:rPr lang="en-US" sz="2400" dirty="0">
                <a:solidFill>
                  <a:srgbClr val="35A35F"/>
                </a:solidFill>
                <a:sym typeface="Wingdings" panose="05000000000000000000" pitchFamily="2" charset="2"/>
              </a:rPr>
              <a:t></a:t>
            </a:r>
            <a:r>
              <a:rPr lang="en-US" sz="2400" b="1" dirty="0">
                <a:solidFill>
                  <a:srgbClr val="080808"/>
                </a:solidFill>
                <a:sym typeface="Wingdings" panose="05000000000000000000" pitchFamily="2" charset="2"/>
              </a:rPr>
              <a:t>	</a:t>
            </a:r>
            <a:r>
              <a:rPr lang="en-US" sz="2400" dirty="0">
                <a:solidFill>
                  <a:srgbClr val="080808"/>
                </a:solidFill>
                <a:sym typeface="Wingdings" panose="05000000000000000000" pitchFamily="2" charset="2"/>
              </a:rPr>
              <a:t>Additional pending patent dealing with sports-turf scanning and 	spraying using a 3D Cable Cam system. 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dirty="0">
                <a:solidFill>
                  <a:srgbClr val="35A35F"/>
                </a:solidFill>
                <a:sym typeface="Wingdings" panose="05000000000000000000" pitchFamily="2" charset="2"/>
              </a:rPr>
              <a:t>	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dirty="0">
                <a:solidFill>
                  <a:srgbClr val="35A35F"/>
                </a:solidFill>
                <a:sym typeface="Wingdings" panose="05000000000000000000" pitchFamily="2" charset="2"/>
              </a:rPr>
              <a:t>	</a:t>
            </a:r>
          </a:p>
          <a:p>
            <a:pPr marL="0" indent="0">
              <a:spcBef>
                <a:spcPts val="0"/>
              </a:spcBef>
              <a:buNone/>
            </a:pPr>
            <a:endParaRPr lang="en-US" dirty="0">
              <a:solidFill>
                <a:srgbClr val="35A35F"/>
              </a:solidFill>
              <a:sym typeface="Wingdings" panose="05000000000000000000" pitchFamily="2" charset="2"/>
            </a:endParaRPr>
          </a:p>
          <a:p>
            <a:pPr marL="0" indent="0">
              <a:spcBef>
                <a:spcPts val="0"/>
              </a:spcBef>
              <a:buNone/>
            </a:pPr>
            <a:endParaRPr lang="en-US" dirty="0">
              <a:solidFill>
                <a:srgbClr val="35A35F"/>
              </a:solidFill>
              <a:sym typeface="Wingdings" panose="05000000000000000000" pitchFamily="2" charset="2"/>
            </a:endParaRPr>
          </a:p>
          <a:p>
            <a:pPr marL="0" indent="0">
              <a:spcBef>
                <a:spcPts val="0"/>
              </a:spcBef>
              <a:buNone/>
            </a:pPr>
            <a:endParaRPr lang="en-US" dirty="0">
              <a:solidFill>
                <a:srgbClr val="35A35F"/>
              </a:solidFill>
            </a:endParaRPr>
          </a:p>
        </p:txBody>
      </p:sp>
      <p:pic>
        <p:nvPicPr>
          <p:cNvPr id="4" name="Picture 3" descr="Logo, icon&#10;&#10;Description automatically generated">
            <a:extLst>
              <a:ext uri="{FF2B5EF4-FFF2-40B4-BE49-F238E27FC236}">
                <a16:creationId xmlns:a16="http://schemas.microsoft.com/office/drawing/2014/main" id="{DDF820E7-D939-C1BE-C246-22A370F69A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452" y="264492"/>
            <a:ext cx="2517195" cy="631757"/>
          </a:xfrm>
          <a:prstGeom prst="rect">
            <a:avLst/>
          </a:prstGeom>
          <a:ln>
            <a:noFill/>
          </a:ln>
          <a:effectLst>
            <a:outerShdw blurRad="254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5D26BF6-9C83-C1DC-F296-D02C76ADEDE6}"/>
              </a:ext>
            </a:extLst>
          </p:cNvPr>
          <p:cNvCxnSpPr>
            <a:cxnSpLocks/>
          </p:cNvCxnSpPr>
          <p:nvPr/>
        </p:nvCxnSpPr>
        <p:spPr>
          <a:xfrm>
            <a:off x="857250" y="1209675"/>
            <a:ext cx="10477500" cy="0"/>
          </a:xfrm>
          <a:prstGeom prst="line">
            <a:avLst/>
          </a:prstGeom>
          <a:ln w="28575">
            <a:solidFill>
              <a:srgbClr val="35A35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F6F4532-817A-263B-4FDB-081AD7ACD405}"/>
              </a:ext>
            </a:extLst>
          </p:cNvPr>
          <p:cNvCxnSpPr>
            <a:cxnSpLocks/>
          </p:cNvCxnSpPr>
          <p:nvPr/>
        </p:nvCxnSpPr>
        <p:spPr>
          <a:xfrm>
            <a:off x="866775" y="6172200"/>
            <a:ext cx="10467975" cy="0"/>
          </a:xfrm>
          <a:prstGeom prst="line">
            <a:avLst/>
          </a:prstGeom>
          <a:ln w="28575">
            <a:solidFill>
              <a:srgbClr val="35A35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2A706C6-09F0-7E3F-5F9B-3D2534B8D14B}"/>
              </a:ext>
            </a:extLst>
          </p:cNvPr>
          <p:cNvSpPr txBox="1"/>
          <p:nvPr/>
        </p:nvSpPr>
        <p:spPr>
          <a:xfrm>
            <a:off x="892353" y="351207"/>
            <a:ext cx="5545886" cy="646331"/>
          </a:xfrm>
          <a:prstGeom prst="rect">
            <a:avLst/>
          </a:prstGeom>
          <a:noFill/>
          <a:effectLst>
            <a:outerShdw blurRad="25400" dir="2700000" algn="ctr" rotWithShape="0">
              <a:schemeClr val="bg2">
                <a:alpha val="5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5A35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Company</a:t>
            </a:r>
          </a:p>
        </p:txBody>
      </p:sp>
    </p:spTree>
    <p:extLst>
      <p:ext uri="{BB962C8B-B14F-4D97-AF65-F5344CB8AC3E}">
        <p14:creationId xmlns:p14="http://schemas.microsoft.com/office/powerpoint/2010/main" val="1202723082"/>
      </p:ext>
    </p:extLst>
  </p:cSld>
  <p:clrMapOvr>
    <a:masterClrMapping/>
  </p:clrMapOvr>
</p:sld>
</file>

<file path=ppt\slides\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DDED7F66-EAD9-45E5-BCAE-F7B95B2E3D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390579"/>
      </p:ext>
    </p:extLst>
  </p:cSld>
  <p:clrMapOvr>
    <a:masterClrMapping/>
  </p:clrMapOvr>
</p:sld>
</file>

<file path=ppt\slides\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B664ED3D-FBC8-4C9B-A9B8-6BA454A6CD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838303"/>
      </p:ext>
    </p:extLst>
  </p:cSld>
  <p:clrMapOvr>
    <a:masterClrMapping/>
  </p:clrMapOvr>
</p:sld>
</file>

<file path=ppt\slides\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5D427FE5-1E5F-02DB-D9FA-60A151EEDA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-94886" y="-4889515"/>
            <a:ext cx="12240000" cy="1173888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31B77AB-2C60-3B5E-3282-257D8463C3B0}"/>
              </a:ext>
            </a:extLst>
          </p:cNvPr>
          <p:cNvSpPr txBox="1"/>
          <p:nvPr/>
        </p:nvSpPr>
        <p:spPr>
          <a:xfrm>
            <a:off x="-94886" y="5020696"/>
            <a:ext cx="1224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RGB</a:t>
            </a:r>
          </a:p>
        </p:txBody>
      </p:sp>
    </p:spTree>
    <p:extLst>
      <p:ext uri="{BB962C8B-B14F-4D97-AF65-F5344CB8AC3E}">
        <p14:creationId xmlns:p14="http://schemas.microsoft.com/office/powerpoint/2010/main" val="3777879264"/>
      </p:ext>
    </p:extLst>
  </p:cSld>
  <p:clrMapOvr>
    <a:masterClrMapping/>
  </p:clrMapOvr>
</p:sld>
</file>

<file path=ppt\slides\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BB71F98-C8FD-6CCC-AD84-91540B8E58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0" y="-5058246"/>
            <a:ext cx="12240000" cy="1194212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B80FA72-A6DB-5AEE-C370-7451783B9F7C}"/>
              </a:ext>
            </a:extLst>
          </p:cNvPr>
          <p:cNvSpPr txBox="1"/>
          <p:nvPr/>
        </p:nvSpPr>
        <p:spPr>
          <a:xfrm>
            <a:off x="-14201" y="5056560"/>
            <a:ext cx="1224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NDVI</a:t>
            </a:r>
          </a:p>
        </p:txBody>
      </p:sp>
    </p:spTree>
    <p:extLst>
      <p:ext uri="{BB962C8B-B14F-4D97-AF65-F5344CB8AC3E}">
        <p14:creationId xmlns:p14="http://schemas.microsoft.com/office/powerpoint/2010/main" val="10587056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\slides\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539728A2-0748-4AE2-A63B-8167C6FECB2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231"/>
          <a:stretch/>
        </p:blipFill>
        <p:spPr>
          <a:xfrm>
            <a:off x="886111" y="0"/>
            <a:ext cx="9360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CD0BF35-79B1-44D5-BC8C-93B29C0813EA}"/>
              </a:ext>
            </a:extLst>
          </p:cNvPr>
          <p:cNvSpPr txBox="1"/>
          <p:nvPr/>
        </p:nvSpPr>
        <p:spPr>
          <a:xfrm>
            <a:off x="2447036" y="2718893"/>
            <a:ext cx="4080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VetorGeo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Brasil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 and UNESP project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ED1F6A0-129B-BF99-43D0-5E29D04555DE}"/>
              </a:ext>
            </a:extLst>
          </p:cNvPr>
          <p:cNvSpPr txBox="1"/>
          <p:nvPr/>
        </p:nvSpPr>
        <p:spPr>
          <a:xfrm>
            <a:off x="2518754" y="6071693"/>
            <a:ext cx="6718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Lab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GradHLB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detection using Agrowing’s sensor in the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olrchard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0616324"/>
      </p:ext>
    </p:extLst>
  </p:cSld>
  <p:clrMapOvr>
    <a:masterClrMapping/>
  </p:clrMapOvr>
</p:sld>
</file>

<file path=ppt\slides\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E54C8905-8109-4819-8876-2D870C20D2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07359CC-A618-5DF9-E381-3EF4CBE41E15}"/>
              </a:ext>
            </a:extLst>
          </p:cNvPr>
          <p:cNvSpPr txBox="1"/>
          <p:nvPr/>
        </p:nvSpPr>
        <p:spPr>
          <a:xfrm>
            <a:off x="3693131" y="6268916"/>
            <a:ext cx="4080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Yield prediction using Agrowing’s sensor</a:t>
            </a:r>
          </a:p>
        </p:txBody>
      </p:sp>
    </p:spTree>
    <p:extLst>
      <p:ext uri="{BB962C8B-B14F-4D97-AF65-F5344CB8AC3E}">
        <p14:creationId xmlns:p14="http://schemas.microsoft.com/office/powerpoint/2010/main" val="1586719747"/>
      </p:ext>
    </p:extLst>
  </p:cSld>
  <p:clrMapOvr>
    <a:masterClrMapping/>
  </p:clrMapOvr>
</p:sld>
</file>

<file path=ppt\slides\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map&#10;&#10;Description automatically generated">
            <a:extLst>
              <a:ext uri="{FF2B5EF4-FFF2-40B4-BE49-F238E27FC236}">
                <a16:creationId xmlns:a16="http://schemas.microsoft.com/office/drawing/2014/main" id="{8CC6E080-7D8F-4986-806B-20B398CDED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10"/>
          <a:stretch/>
        </p:blipFill>
        <p:spPr>
          <a:xfrm>
            <a:off x="0" y="0"/>
            <a:ext cx="11484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66389BD-150D-4FE7-B754-4476F97C729C}"/>
              </a:ext>
            </a:extLst>
          </p:cNvPr>
          <p:cNvSpPr txBox="1"/>
          <p:nvPr/>
        </p:nvSpPr>
        <p:spPr>
          <a:xfrm>
            <a:off x="1126067" y="3069691"/>
            <a:ext cx="4080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VetorGeo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(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Brasil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) and Bayer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85F25D-1D44-03D4-1A31-C0F3AF77FA39}"/>
              </a:ext>
            </a:extLst>
          </p:cNvPr>
          <p:cNvSpPr txBox="1"/>
          <p:nvPr/>
        </p:nvSpPr>
        <p:spPr>
          <a:xfrm>
            <a:off x="1126066" y="6144585"/>
            <a:ext cx="4080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Weads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 detection using Agrowing’s sensor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072374615"/>
      </p:ext>
    </p:extLst>
  </p:cSld>
  <p:clrMapOvr>
    <a:masterClrMapping/>
  </p:clrMapOvr>
</p:sld>
</file>

<file path=ppt\slides\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, icon&#10;&#10;Description automatically generated">
            <a:extLst>
              <a:ext uri="{FF2B5EF4-FFF2-40B4-BE49-F238E27FC236}">
                <a16:creationId xmlns:a16="http://schemas.microsoft.com/office/drawing/2014/main" id="{DDF820E7-D939-C1BE-C246-22A370F69A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452" y="264492"/>
            <a:ext cx="2517195" cy="631757"/>
          </a:xfrm>
          <a:prstGeom prst="rect">
            <a:avLst/>
          </a:prstGeom>
          <a:ln>
            <a:noFill/>
          </a:ln>
          <a:effectLst>
            <a:outerShdw blurRad="254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5D26BF6-9C83-C1DC-F296-D02C76ADEDE6}"/>
              </a:ext>
            </a:extLst>
          </p:cNvPr>
          <p:cNvCxnSpPr>
            <a:cxnSpLocks/>
          </p:cNvCxnSpPr>
          <p:nvPr/>
        </p:nvCxnSpPr>
        <p:spPr>
          <a:xfrm>
            <a:off x="857250" y="1209675"/>
            <a:ext cx="10477500" cy="0"/>
          </a:xfrm>
          <a:prstGeom prst="line">
            <a:avLst/>
          </a:prstGeom>
          <a:ln w="28575">
            <a:solidFill>
              <a:srgbClr val="35A35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F6F4532-817A-263B-4FDB-081AD7ACD405}"/>
              </a:ext>
            </a:extLst>
          </p:cNvPr>
          <p:cNvCxnSpPr>
            <a:cxnSpLocks/>
          </p:cNvCxnSpPr>
          <p:nvPr/>
        </p:nvCxnSpPr>
        <p:spPr>
          <a:xfrm>
            <a:off x="866775" y="6172200"/>
            <a:ext cx="10467975" cy="0"/>
          </a:xfrm>
          <a:prstGeom prst="line">
            <a:avLst/>
          </a:prstGeom>
          <a:ln w="28575">
            <a:solidFill>
              <a:srgbClr val="35A35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2A706C6-09F0-7E3F-5F9B-3D2534B8D14B}"/>
              </a:ext>
            </a:extLst>
          </p:cNvPr>
          <p:cNvSpPr txBox="1"/>
          <p:nvPr/>
        </p:nvSpPr>
        <p:spPr>
          <a:xfrm>
            <a:off x="892353" y="351207"/>
            <a:ext cx="7784922" cy="646331"/>
          </a:xfrm>
          <a:prstGeom prst="rect">
            <a:avLst/>
          </a:prstGeom>
          <a:noFill/>
          <a:effectLst>
            <a:outerShdw blurRad="25400" dir="2700000" algn="ctr" rotWithShape="0">
              <a:schemeClr val="bg2">
                <a:alpha val="5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5A35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Partners and Customers</a:t>
            </a:r>
          </a:p>
        </p:txBody>
      </p:sp>
      <p:pic>
        <p:nvPicPr>
          <p:cNvPr id="3" name="Picture 2" descr="A group of logos on a black background&#10;&#10;Description automatically generated">
            <a:extLst>
              <a:ext uri="{FF2B5EF4-FFF2-40B4-BE49-F238E27FC236}">
                <a16:creationId xmlns:a16="http://schemas.microsoft.com/office/drawing/2014/main" id="{8B2B2B75-7722-FEE7-2A46-1CB74C41BA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962" y="1373619"/>
            <a:ext cx="8646075" cy="4668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542437"/>
      </p:ext>
    </p:extLst>
  </p:cSld>
  <p:clrMapOvr>
    <a:masterClrMapping/>
  </p:clrMapOvr>
</p:sld>
</file>

<file path=ppt\slides\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0FF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picture containing text, grass, farm machine&#10;&#10;Description automatically generated">
            <a:extLst>
              <a:ext uri="{FF2B5EF4-FFF2-40B4-BE49-F238E27FC236}">
                <a16:creationId xmlns:a16="http://schemas.microsoft.com/office/drawing/2014/main" id="{5DF71D16-B8D1-E509-F0A5-437CC3B9DC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5864"/>
            <a:ext cx="12197442" cy="2392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152687A-1143-40B4-8D32-93D9CF26A275}"/>
              </a:ext>
            </a:extLst>
          </p:cNvPr>
          <p:cNvSpPr txBox="1"/>
          <p:nvPr/>
        </p:nvSpPr>
        <p:spPr>
          <a:xfrm>
            <a:off x="-5441" y="3276522"/>
            <a:ext cx="1219744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4B4A4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Thank You!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4B4A4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u="none" strike="noStrike" kern="1200" cap="none" spc="0" normalizeH="0" baseline="0" noProof="0" dirty="0">
                <a:ln>
                  <a:noFill/>
                </a:ln>
                <a:solidFill>
                  <a:srgbClr val="4B4A4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ira@agrowing.com</a:t>
            </a:r>
            <a:endParaRPr kumimoji="0" lang="en-GB" sz="2800" b="0" u="none" strike="noStrike" kern="1200" cap="none" spc="0" normalizeH="0" baseline="0" noProof="0" dirty="0">
              <a:ln>
                <a:noFill/>
              </a:ln>
              <a:solidFill>
                <a:srgbClr val="4B4A4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u="none" strike="noStrike" kern="1200" cap="none" spc="0" normalizeH="0" baseline="0" noProof="0" dirty="0">
              <a:ln>
                <a:noFill/>
              </a:ln>
              <a:solidFill>
                <a:srgbClr val="4B4A4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 descr="Logo, icon&#10;&#10;Description automatically generated">
            <a:extLst>
              <a:ext uri="{FF2B5EF4-FFF2-40B4-BE49-F238E27FC236}">
                <a16:creationId xmlns:a16="http://schemas.microsoft.com/office/drawing/2014/main" id="{8F33CC50-B2DD-CEE1-76B5-79BEC853D3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4670" y="1007262"/>
            <a:ext cx="7102660" cy="17826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94954104"/>
      </p:ext>
    </p:extLst>
  </p:cSld>
  <p:clrMapOvr>
    <a:masterClrMapping/>
  </p:clrMapOvr>
</p:sld>
</file>

<file path=ppt\slides\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E633FD0E-BED0-A4F5-271D-BDF90B7B58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56750"/>
      </p:ext>
    </p:extLst>
  </p:cSld>
  <p:clrMapOvr>
    <a:masterClrMapping/>
  </p:clrMapOvr>
</p:sld>
</file>

<file path=ppt\slides\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27680907-2FEC-3A87-4F09-8A48843291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857854"/>
      </p:ext>
    </p:extLst>
  </p:cSld>
  <p:clrMapOvr>
    <a:masterClrMapping/>
  </p:clrMapOvr>
</p:sld>
</file>

<file path=ppt\slides\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4AAC21B4-AC8C-BD40-EEF4-3DD366DE5D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505CB2A-EA04-FE34-B4FA-720F25C90DB6}"/>
              </a:ext>
            </a:extLst>
          </p:cNvPr>
          <p:cNvSpPr txBox="1"/>
          <p:nvPr/>
        </p:nvSpPr>
        <p:spPr>
          <a:xfrm>
            <a:off x="1724630" y="4143736"/>
            <a:ext cx="103014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ysClr val="windowText" lastClr="000000"/>
                </a:solidFill>
              </a:rPr>
              <a:t>2025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A2CDB9-DC9B-9F94-5764-2392B6159D49}"/>
              </a:ext>
            </a:extLst>
          </p:cNvPr>
          <p:cNvSpPr txBox="1"/>
          <p:nvPr/>
        </p:nvSpPr>
        <p:spPr>
          <a:xfrm>
            <a:off x="3675351" y="2095128"/>
            <a:ext cx="3693111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1B482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 and 15 bands.</a:t>
            </a:r>
            <a:endParaRPr lang="en-US" b="1" dirty="0">
              <a:solidFill>
                <a:srgbClr val="1B482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224333"/>
      </p:ext>
    </p:extLst>
  </p:cSld>
  <p:clrMapOvr>
    <a:masterClrMapping/>
  </p:clrMapOvr>
</p:sld>
</file>

<file path=ppt\slides\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236AA94-02F9-3C24-6953-7882CF25EE18}"/>
              </a:ext>
            </a:extLst>
          </p:cNvPr>
          <p:cNvSpPr/>
          <p:nvPr/>
        </p:nvSpPr>
        <p:spPr>
          <a:xfrm>
            <a:off x="338008" y="811848"/>
            <a:ext cx="4954577" cy="3820848"/>
          </a:xfrm>
          <a:prstGeom prst="rect">
            <a:avLst/>
          </a:prstGeom>
          <a:solidFill>
            <a:srgbClr val="35A35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EDC060-913E-4274-8B5E-0937ECE12B06}"/>
              </a:ext>
            </a:extLst>
          </p:cNvPr>
          <p:cNvSpPr txBox="1"/>
          <p:nvPr/>
        </p:nvSpPr>
        <p:spPr>
          <a:xfrm>
            <a:off x="224986" y="103148"/>
            <a:ext cx="7305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35A35F"/>
                </a:solidFill>
                <a:effectLst/>
                <a:uLnTx/>
                <a:uFillTx/>
                <a:latin typeface="Arial"/>
                <a:ea typeface="等线" panose="02010600030101010101" pitchFamily="2" charset="-122"/>
                <a:cs typeface="+mn-cs"/>
              </a:rPr>
              <a:t>Core Competencies, IP &amp; Patents</a:t>
            </a:r>
          </a:p>
        </p:txBody>
      </p:sp>
      <p:sp>
        <p:nvSpPr>
          <p:cNvPr id="28" name="Inhaltsplatzhalter 2">
            <a:extLst>
              <a:ext uri="{FF2B5EF4-FFF2-40B4-BE49-F238E27FC236}">
                <a16:creationId xmlns:a16="http://schemas.microsoft.com/office/drawing/2014/main" id="{51B6652B-6CD1-3B95-5A80-5CF0D1D9BC30}"/>
              </a:ext>
            </a:extLst>
          </p:cNvPr>
          <p:cNvSpPr txBox="1">
            <a:spLocks/>
          </p:cNvSpPr>
          <p:nvPr/>
        </p:nvSpPr>
        <p:spPr>
          <a:xfrm>
            <a:off x="396098" y="749015"/>
            <a:ext cx="4679707" cy="3913063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70AD47">
                  <a:lumMod val="60000"/>
                  <a:lumOff val="40000"/>
                </a:srgbClr>
              </a:buClr>
              <a:buSzPct val="150000"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Multispectral imaging apparatus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AD47">
                  <a:lumMod val="60000"/>
                  <a:lumOff val="40000"/>
                </a:srgbClr>
              </a:buClr>
              <a:buSzPct val="150000"/>
              <a:buFont typeface="Arial" panose="020B0604020202020204" pitchFamily="34" charset="0"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US10574911B2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70AD47">
                  <a:lumMod val="60000"/>
                  <a:lumOff val="40000"/>
                </a:srgbClr>
              </a:buClr>
              <a:buSzPct val="150000"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Disclosing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Agrowing’s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innovative design of utilizing single mount DSLR cameras with multi-lens compound, converting off the shelf DSLRs into high-end multispectral sensors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70AD47">
                  <a:lumMod val="60000"/>
                  <a:lumOff val="40000"/>
                </a:srgbClr>
              </a:buClr>
              <a:buSzPct val="150000"/>
              <a:buFont typeface="Arial" panose="020B0604020202020204" pitchFamily="34" charset="0"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AD47">
                  <a:lumMod val="60000"/>
                  <a:lumOff val="40000"/>
                </a:srgbClr>
              </a:buClr>
              <a:buSzPct val="150000"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Method for aerial imagery acquisition and analysis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AD47">
                  <a:lumMod val="60000"/>
                  <a:lumOff val="40000"/>
                </a:srgbClr>
              </a:buClr>
              <a:buSzPct val="150000"/>
              <a:buFont typeface="Arial" panose="020B0604020202020204" pitchFamily="34" charset="0"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US20190073534A1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70AD47">
                  <a:lumMod val="60000"/>
                  <a:lumOff val="40000"/>
                </a:srgbClr>
              </a:buClr>
              <a:buSzPct val="150000"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Disclosing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Agrowing’s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Remote &amp; Close real-time and near real-time aerial detection and identification of agricultural pests, diseases, stress, and irregularities</a:t>
            </a: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FD2658A-DBEC-8FDF-180C-F04C55343E76}"/>
              </a:ext>
            </a:extLst>
          </p:cNvPr>
          <p:cNvSpPr txBox="1"/>
          <p:nvPr/>
        </p:nvSpPr>
        <p:spPr>
          <a:xfrm>
            <a:off x="310484" y="4612722"/>
            <a:ext cx="5040191" cy="1502628"/>
          </a:xfrm>
          <a:prstGeom prst="roundRect">
            <a:avLst>
              <a:gd name="adj" fmla="val 20859"/>
            </a:avLst>
          </a:prstGeom>
          <a:solidFill>
            <a:schemeClr val="bg1"/>
          </a:solidFill>
          <a:ln w="38100">
            <a:noFill/>
          </a:ln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5A35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Agrowing’s innovative technology is based on its strong intellectual property, which includes both industrial know-how and patents that cover its current product range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5A35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35A35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7D4D0B54-87E3-F095-AF93-519A73DD7F94}"/>
              </a:ext>
            </a:extLst>
          </p:cNvPr>
          <p:cNvCxnSpPr>
            <a:cxnSpLocks/>
          </p:cNvCxnSpPr>
          <p:nvPr/>
        </p:nvCxnSpPr>
        <p:spPr>
          <a:xfrm>
            <a:off x="338008" y="4893067"/>
            <a:ext cx="0" cy="941938"/>
          </a:xfrm>
          <a:prstGeom prst="line">
            <a:avLst/>
          </a:prstGeom>
          <a:ln w="38100">
            <a:solidFill>
              <a:srgbClr val="4AD18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20B74B13-8F5F-C2A2-B20A-162292787B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6271592"/>
              </p:ext>
            </p:extLst>
          </p:nvPr>
        </p:nvGraphicFramePr>
        <p:xfrm>
          <a:off x="5787841" y="830218"/>
          <a:ext cx="5561938" cy="5019020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1609719">
                  <a:extLst>
                    <a:ext uri="{9D8B030D-6E8A-4147-A177-3AD203B41FA5}">
                      <a16:colId xmlns:a16="http://schemas.microsoft.com/office/drawing/2014/main" val="3877084002"/>
                    </a:ext>
                  </a:extLst>
                </a:gridCol>
                <a:gridCol w="1533606">
                  <a:extLst>
                    <a:ext uri="{9D8B030D-6E8A-4147-A177-3AD203B41FA5}">
                      <a16:colId xmlns:a16="http://schemas.microsoft.com/office/drawing/2014/main" val="542051712"/>
                    </a:ext>
                  </a:extLst>
                </a:gridCol>
                <a:gridCol w="1301420">
                  <a:extLst>
                    <a:ext uri="{9D8B030D-6E8A-4147-A177-3AD203B41FA5}">
                      <a16:colId xmlns:a16="http://schemas.microsoft.com/office/drawing/2014/main" val="4018236891"/>
                    </a:ext>
                  </a:extLst>
                </a:gridCol>
                <a:gridCol w="1117193">
                  <a:extLst>
                    <a:ext uri="{9D8B030D-6E8A-4147-A177-3AD203B41FA5}">
                      <a16:colId xmlns:a16="http://schemas.microsoft.com/office/drawing/2014/main" val="523162103"/>
                    </a:ext>
                  </a:extLst>
                </a:gridCol>
              </a:tblGrid>
              <a:tr h="26304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Patent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4073" marR="4073" marT="4073" marB="0" anchor="ctr">
                    <a:solidFill>
                      <a:srgbClr val="4AD1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Patent/</a:t>
                      </a:r>
                      <a:r>
                        <a:rPr lang="en-US" sz="1400" b="1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Appn</a:t>
                      </a:r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No.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4073" marR="4073" marT="4073" marB="0" anchor="ctr">
                    <a:solidFill>
                      <a:srgbClr val="4AD1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Country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4073" marR="4073" marT="4073" marB="0" anchor="ctr">
                    <a:solidFill>
                      <a:srgbClr val="4AD1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Status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4073" marR="4073" marT="4073" marB="0" anchor="ctr">
                    <a:solidFill>
                      <a:srgbClr val="4AD1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5675996"/>
                  </a:ext>
                </a:extLst>
              </a:tr>
              <a:tr h="190501">
                <a:tc rowSpan="13">
                  <a:txBody>
                    <a:bodyPr/>
                    <a:lstStyle/>
                    <a:p>
                      <a:pPr algn="ctr" rtl="0" fontAlgn="ctr"/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Multispectral Imaging Apparatus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3308209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Europe/Spain/UK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Granted</a:t>
                      </a:r>
                      <a:endParaRPr lang="en-US" sz="12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extLst>
                  <a:ext uri="{0D108BD9-81ED-4DB2-BD59-A6C34878D82A}">
                    <a16:rowId xmlns:a16="http://schemas.microsoft.com/office/drawing/2014/main" val="3456741531"/>
                  </a:ext>
                </a:extLst>
              </a:tr>
              <a:tr h="190501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502020000079486 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Italy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Granted</a:t>
                      </a:r>
                      <a:endParaRPr lang="en-US" sz="12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extLst>
                  <a:ext uri="{0D108BD9-81ED-4DB2-BD59-A6C34878D82A}">
                    <a16:rowId xmlns:a16="http://schemas.microsoft.com/office/drawing/2014/main" val="48499169"/>
                  </a:ext>
                </a:extLst>
              </a:tr>
              <a:tr h="190501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2020/12940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Turkey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Granted</a:t>
                      </a:r>
                      <a:endParaRPr lang="en-US" sz="12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extLst>
                  <a:ext uri="{0D108BD9-81ED-4DB2-BD59-A6C34878D82A}">
                    <a16:rowId xmlns:a16="http://schemas.microsoft.com/office/drawing/2014/main" val="2843902802"/>
                  </a:ext>
                </a:extLst>
              </a:tr>
              <a:tr h="190501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10,574,911</a:t>
                      </a:r>
                      <a:endParaRPr lang="en-US" altLang="zh-CN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USA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Granted</a:t>
                      </a:r>
                      <a:endParaRPr lang="en-US" sz="12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extLst>
                  <a:ext uri="{0D108BD9-81ED-4DB2-BD59-A6C34878D82A}">
                    <a16:rowId xmlns:a16="http://schemas.microsoft.com/office/drawing/2014/main" val="323328670"/>
                  </a:ext>
                </a:extLst>
              </a:tr>
              <a:tr h="190501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6983663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Japan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Granted</a:t>
                      </a:r>
                      <a:endParaRPr lang="en-US" sz="12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extLst>
                  <a:ext uri="{0D108BD9-81ED-4DB2-BD59-A6C34878D82A}">
                    <a16:rowId xmlns:a16="http://schemas.microsoft.com/office/drawing/2014/main" val="3877308448"/>
                  </a:ext>
                </a:extLst>
              </a:tr>
              <a:tr h="190501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2016278201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Australia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Granted</a:t>
                      </a:r>
                      <a:endParaRPr lang="en-US" sz="12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extLst>
                  <a:ext uri="{0D108BD9-81ED-4DB2-BD59-A6C34878D82A}">
                    <a16:rowId xmlns:a16="http://schemas.microsoft.com/office/drawing/2014/main" val="2860012517"/>
                  </a:ext>
                </a:extLst>
              </a:tr>
              <a:tr h="190501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201847001428 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India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Granted</a:t>
                      </a:r>
                      <a:endParaRPr lang="en-US" sz="12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extLst>
                  <a:ext uri="{0D108BD9-81ED-4DB2-BD59-A6C34878D82A}">
                    <a16:rowId xmlns:a16="http://schemas.microsoft.com/office/drawing/2014/main" val="3217666448"/>
                  </a:ext>
                </a:extLst>
              </a:tr>
              <a:tr h="190501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ZL 201680034926.X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China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Granted</a:t>
                      </a:r>
                      <a:endParaRPr lang="en-US" sz="12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extLst>
                  <a:ext uri="{0D108BD9-81ED-4DB2-BD59-A6C34878D82A}">
                    <a16:rowId xmlns:a16="http://schemas.microsoft.com/office/drawing/2014/main" val="1814376055"/>
                  </a:ext>
                </a:extLst>
              </a:tr>
              <a:tr h="190501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1120170270439 </a:t>
                      </a:r>
                      <a:endParaRPr lang="en-US" altLang="zh-CN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Brazil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b="0" u="none" strike="noStrike" kern="1200" dirty="0">
                          <a:solidFill>
                            <a:schemeClr val="accent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Granted</a:t>
                      </a:r>
                    </a:p>
                  </a:txBody>
                  <a:tcPr marL="4073" marR="4073" marT="4073" marB="0" anchor="ctr"/>
                </a:tc>
                <a:extLst>
                  <a:ext uri="{0D108BD9-81ED-4DB2-BD59-A6C34878D82A}">
                    <a16:rowId xmlns:a16="http://schemas.microsoft.com/office/drawing/2014/main" val="37626116"/>
                  </a:ext>
                </a:extLst>
              </a:tr>
              <a:tr h="190501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2988275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Canada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Granted</a:t>
                      </a:r>
                      <a:endParaRPr lang="en-US" sz="12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extLst>
                  <a:ext uri="{0D108BD9-81ED-4DB2-BD59-A6C34878D82A}">
                    <a16:rowId xmlns:a16="http://schemas.microsoft.com/office/drawing/2014/main" val="896228271"/>
                  </a:ext>
                </a:extLst>
              </a:tr>
              <a:tr h="190501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10-2017-703565-9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Korea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u="none" strike="noStrike">
                          <a:solidFill>
                            <a:schemeClr val="accent6"/>
                          </a:solidFill>
                          <a:effectLst/>
                        </a:rPr>
                        <a:t>Granted</a:t>
                      </a:r>
                      <a:endParaRPr lang="en-US" sz="12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extLst>
                  <a:ext uri="{0D108BD9-81ED-4DB2-BD59-A6C34878D82A}">
                    <a16:rowId xmlns:a16="http://schemas.microsoft.com/office/drawing/2014/main" val="2701853587"/>
                  </a:ext>
                </a:extLst>
              </a:tr>
              <a:tr h="20081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</a:t>
                      </a:r>
                      <a:r>
                        <a:rPr lang="en-US" altLang="zh-CN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2017-016357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Mexico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Granted</a:t>
                      </a:r>
                      <a:endParaRPr lang="en-US" sz="12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extLst>
                  <a:ext uri="{0D108BD9-81ED-4DB2-BD59-A6C34878D82A}">
                    <a16:rowId xmlns:a16="http://schemas.microsoft.com/office/drawing/2014/main" val="1292005828"/>
                  </a:ext>
                </a:extLst>
              </a:tr>
              <a:tr h="7942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201890046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Euroasia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Granted</a:t>
                      </a:r>
                      <a:endParaRPr lang="en-US" sz="12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1283659"/>
                  </a:ext>
                </a:extLst>
              </a:tr>
              <a:tr h="190501">
                <a:tc rowSpan="12">
                  <a:txBody>
                    <a:bodyPr/>
                    <a:lstStyle/>
                    <a:p>
                      <a:pPr algn="ctr" rtl="0" fontAlgn="ctr"/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Aerial Imagery </a:t>
                      </a:r>
                    </a:p>
                    <a:p>
                      <a:pPr algn="ctr" rtl="0" fontAlgn="ctr"/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Acquisition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10,943,114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USA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Granted</a:t>
                      </a:r>
                      <a:endParaRPr lang="en-US" sz="12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929678032"/>
                  </a:ext>
                </a:extLst>
              </a:tr>
              <a:tr h="190501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16,861,733</a:t>
                      </a:r>
                      <a:endParaRPr lang="en-US" altLang="zh-CN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Europe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Granted</a:t>
                      </a:r>
                      <a:endParaRPr lang="en-US" sz="12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extLst>
                  <a:ext uri="{0D108BD9-81ED-4DB2-BD59-A6C34878D82A}">
                    <a16:rowId xmlns:a16="http://schemas.microsoft.com/office/drawing/2014/main" val="1447746404"/>
                  </a:ext>
                </a:extLst>
              </a:tr>
              <a:tr h="190501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2018-543475</a:t>
                      </a:r>
                      <a:endParaRPr lang="en-US" altLang="zh-CN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Japan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Granted</a:t>
                      </a:r>
                      <a:endParaRPr lang="en-US" sz="12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extLst>
                  <a:ext uri="{0D108BD9-81ED-4DB2-BD59-A6C34878D82A}">
                    <a16:rowId xmlns:a16="http://schemas.microsoft.com/office/drawing/2014/main" val="2237804724"/>
                  </a:ext>
                </a:extLst>
              </a:tr>
              <a:tr h="190501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2016350155</a:t>
                      </a:r>
                      <a:endParaRPr lang="en-US" altLang="zh-CN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Australia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Granted</a:t>
                      </a:r>
                      <a:endParaRPr lang="en-US" sz="12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extLst>
                  <a:ext uri="{0D108BD9-81ED-4DB2-BD59-A6C34878D82A}">
                    <a16:rowId xmlns:a16="http://schemas.microsoft.com/office/drawing/2014/main" val="772363595"/>
                  </a:ext>
                </a:extLst>
              </a:tr>
              <a:tr h="190501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201817019943 </a:t>
                      </a:r>
                      <a:endParaRPr lang="en-US" altLang="zh-CN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India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Granted</a:t>
                      </a:r>
                      <a:endParaRPr lang="en-US" sz="12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extLst>
                  <a:ext uri="{0D108BD9-81ED-4DB2-BD59-A6C34878D82A}">
                    <a16:rowId xmlns:a16="http://schemas.microsoft.com/office/drawing/2014/main" val="3441233922"/>
                  </a:ext>
                </a:extLst>
              </a:tr>
              <a:tr h="190501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201680071121 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China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Granted</a:t>
                      </a:r>
                      <a:endParaRPr lang="en-US" sz="12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extLst>
                  <a:ext uri="{0D108BD9-81ED-4DB2-BD59-A6C34878D82A}">
                    <a16:rowId xmlns:a16="http://schemas.microsoft.com/office/drawing/2014/main" val="1324631699"/>
                  </a:ext>
                </a:extLst>
              </a:tr>
              <a:tr h="190501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1120180091081 </a:t>
                      </a:r>
                      <a:endParaRPr lang="en-US" altLang="zh-CN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Brazil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Granted</a:t>
                      </a:r>
                      <a:endParaRPr lang="en-US" sz="12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extLst>
                  <a:ext uri="{0D108BD9-81ED-4DB2-BD59-A6C34878D82A}">
                    <a16:rowId xmlns:a16="http://schemas.microsoft.com/office/drawing/2014/main" val="3164497763"/>
                  </a:ext>
                </a:extLst>
              </a:tr>
              <a:tr h="190501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3,004,388</a:t>
                      </a:r>
                      <a:endParaRPr lang="en-US" altLang="zh-CN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Canada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u="none" strike="noStrike" kern="1200" dirty="0">
                          <a:solidFill>
                            <a:schemeClr val="accent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Granted</a:t>
                      </a:r>
                    </a:p>
                  </a:txBody>
                  <a:tcPr marL="4073" marR="4073" marT="4073" marB="0" anchor="ctr"/>
                </a:tc>
                <a:extLst>
                  <a:ext uri="{0D108BD9-81ED-4DB2-BD59-A6C34878D82A}">
                    <a16:rowId xmlns:a16="http://schemas.microsoft.com/office/drawing/2014/main" val="1681600565"/>
                  </a:ext>
                </a:extLst>
              </a:tr>
              <a:tr h="190501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10-2018-7015897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Korea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Granted</a:t>
                      </a:r>
                      <a:endParaRPr lang="en-US" sz="12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073" marR="4073" marT="4073" marB="0" anchor="ctr"/>
                </a:tc>
                <a:extLst>
                  <a:ext uri="{0D108BD9-81ED-4DB2-BD59-A6C34878D82A}">
                    <a16:rowId xmlns:a16="http://schemas.microsoft.com/office/drawing/2014/main" val="147393396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ts val="1000"/>
                        </a:lnSpc>
                      </a:pPr>
                      <a:r>
                        <a:rPr lang="en-US" altLang="zh-CN" sz="1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ZL 2016 8 0071121.2</a:t>
                      </a:r>
                    </a:p>
                  </a:txBody>
                  <a:tcPr marL="4073" marR="4073" marT="4073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ts val="1000"/>
                        </a:lnSpc>
                      </a:pPr>
                      <a:r>
                        <a:rPr lang="en-US" sz="1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China</a:t>
                      </a:r>
                    </a:p>
                  </a:txBody>
                  <a:tcPr marL="4073" marR="4073" marT="4073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strike="noStrike" kern="1200" dirty="0">
                          <a:solidFill>
                            <a:schemeClr val="accent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Granted</a:t>
                      </a:r>
                    </a:p>
                  </a:txBody>
                  <a:tcPr marL="4073" marR="4073" marT="4073" marB="0" anchor="ctr"/>
                </a:tc>
                <a:extLst>
                  <a:ext uri="{0D108BD9-81ED-4DB2-BD59-A6C34878D82A}">
                    <a16:rowId xmlns:a16="http://schemas.microsoft.com/office/drawing/2014/main" val="1203660328"/>
                  </a:ext>
                </a:extLst>
              </a:tr>
              <a:tr h="15435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ts val="1000"/>
                        </a:lnSpc>
                      </a:pPr>
                      <a:r>
                        <a:rPr lang="en-US" altLang="zh-CN" sz="1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2018/005714</a:t>
                      </a:r>
                    </a:p>
                  </a:txBody>
                  <a:tcPr marL="4073" marR="4073" marT="4073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ts val="1000"/>
                        </a:lnSpc>
                      </a:pPr>
                      <a:r>
                        <a:rPr lang="en-US" sz="1200" b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Mexico</a:t>
                      </a:r>
                    </a:p>
                  </a:txBody>
                  <a:tcPr marL="4073" marR="4073" marT="4073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strike="noStrike" kern="1200" dirty="0">
                          <a:solidFill>
                            <a:schemeClr val="accent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Granted</a:t>
                      </a:r>
                    </a:p>
                  </a:txBody>
                  <a:tcPr marL="4073" marR="4073" marT="4073" marB="0" anchor="ctr"/>
                </a:tc>
                <a:extLst>
                  <a:ext uri="{0D108BD9-81ED-4DB2-BD59-A6C34878D82A}">
                    <a16:rowId xmlns:a16="http://schemas.microsoft.com/office/drawing/2014/main" val="2246127680"/>
                  </a:ext>
                </a:extLst>
              </a:tr>
              <a:tr h="258792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ts val="1000"/>
                        </a:lnSpc>
                      </a:pPr>
                      <a:r>
                        <a:rPr lang="en-US" altLang="zh-CN" sz="1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201890935</a:t>
                      </a:r>
                    </a:p>
                  </a:txBody>
                  <a:tcPr marL="4073" marR="4073" marT="4073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ts val="1000"/>
                        </a:lnSpc>
                      </a:pPr>
                      <a:r>
                        <a:rPr lang="en-US" sz="1200" b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Euroasia</a:t>
                      </a:r>
                      <a:endParaRPr lang="en-US" sz="1200" b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073" marR="4073" marT="4073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strike="noStrike" kern="1200" dirty="0">
                          <a:solidFill>
                            <a:schemeClr val="accent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Granted</a:t>
                      </a:r>
                    </a:p>
                  </a:txBody>
                  <a:tcPr marL="4073" marR="4073" marT="4073" marB="0" anchor="ctr"/>
                </a:tc>
                <a:extLst>
                  <a:ext uri="{0D108BD9-81ED-4DB2-BD59-A6C34878D82A}">
                    <a16:rowId xmlns:a16="http://schemas.microsoft.com/office/drawing/2014/main" val="28993165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9582703"/>
      </p:ext>
    </p:extLst>
  </p:cSld>
  <p:clrMapOvr>
    <a:masterClrMapping/>
  </p:clrMapOvr>
</p:sld>
</file>

<file path=ppt\slides\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, icon&#10;&#10;Description automatically generated">
            <a:extLst>
              <a:ext uri="{FF2B5EF4-FFF2-40B4-BE49-F238E27FC236}">
                <a16:creationId xmlns:a16="http://schemas.microsoft.com/office/drawing/2014/main" id="{DDF820E7-D939-C1BE-C246-22A370F69A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452" y="264492"/>
            <a:ext cx="2517195" cy="631757"/>
          </a:xfrm>
          <a:prstGeom prst="rect">
            <a:avLst/>
          </a:prstGeom>
          <a:ln>
            <a:noFill/>
          </a:ln>
          <a:effectLst>
            <a:outerShdw blurRad="254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5D26BF6-9C83-C1DC-F296-D02C76ADEDE6}"/>
              </a:ext>
            </a:extLst>
          </p:cNvPr>
          <p:cNvCxnSpPr>
            <a:cxnSpLocks/>
          </p:cNvCxnSpPr>
          <p:nvPr/>
        </p:nvCxnSpPr>
        <p:spPr>
          <a:xfrm>
            <a:off x="598470" y="1209675"/>
            <a:ext cx="10477500" cy="0"/>
          </a:xfrm>
          <a:prstGeom prst="line">
            <a:avLst/>
          </a:prstGeom>
          <a:ln w="28575">
            <a:solidFill>
              <a:srgbClr val="35A35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F6F4532-817A-263B-4FDB-081AD7ACD405}"/>
              </a:ext>
            </a:extLst>
          </p:cNvPr>
          <p:cNvCxnSpPr>
            <a:cxnSpLocks/>
          </p:cNvCxnSpPr>
          <p:nvPr/>
        </p:nvCxnSpPr>
        <p:spPr>
          <a:xfrm>
            <a:off x="866775" y="6172200"/>
            <a:ext cx="10467975" cy="0"/>
          </a:xfrm>
          <a:prstGeom prst="line">
            <a:avLst/>
          </a:prstGeom>
          <a:ln w="28575">
            <a:solidFill>
              <a:srgbClr val="35A35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2A706C6-09F0-7E3F-5F9B-3D2534B8D14B}"/>
              </a:ext>
            </a:extLst>
          </p:cNvPr>
          <p:cNvSpPr txBox="1"/>
          <p:nvPr/>
        </p:nvSpPr>
        <p:spPr>
          <a:xfrm>
            <a:off x="633573" y="351207"/>
            <a:ext cx="7784922" cy="646331"/>
          </a:xfrm>
          <a:prstGeom prst="rect">
            <a:avLst/>
          </a:prstGeom>
          <a:noFill/>
          <a:effectLst>
            <a:outerShdw blurRad="25400" dir="2700000" algn="ctr" rotWithShape="0">
              <a:schemeClr val="bg2">
                <a:alpha val="5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5A35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Recognition</a:t>
            </a:r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75888E9E-7872-FEB7-6FCE-8C70C73687C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8495" y="1396520"/>
            <a:ext cx="2880706" cy="1791083"/>
          </a:xfrm>
          <a:prstGeom prst="rect">
            <a:avLst/>
          </a:prstGeom>
        </p:spPr>
      </p:pic>
      <p:pic>
        <p:nvPicPr>
          <p:cNvPr id="8" name="Picture 7" descr="A picture containing electronics, indoor, camera, set&#10;&#10;Description automatically generated">
            <a:extLst>
              <a:ext uri="{FF2B5EF4-FFF2-40B4-BE49-F238E27FC236}">
                <a16:creationId xmlns:a16="http://schemas.microsoft.com/office/drawing/2014/main" id="{4704F0EE-1CC6-4F8C-73E8-FEAEA61C19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798" y="1359846"/>
            <a:ext cx="2551737" cy="184884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30CF363-513C-05DE-A37D-6ADA9C13F021}"/>
              </a:ext>
            </a:extLst>
          </p:cNvPr>
          <p:cNvSpPr txBox="1"/>
          <p:nvPr/>
        </p:nvSpPr>
        <p:spPr>
          <a:xfrm>
            <a:off x="3820520" y="1829498"/>
            <a:ext cx="40334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4B4A49"/>
                </a:solidFill>
                <a:latin typeface="Roboto"/>
                <a:ea typeface="Roboto"/>
                <a:cs typeface="Arial"/>
                <a:sym typeface="Arial"/>
              </a:rPr>
              <a:t>Jeremiah Karpowicz Editorial Director of </a:t>
            </a:r>
          </a:p>
          <a:p>
            <a:pPr algn="ctr"/>
            <a:r>
              <a:rPr lang="en-US" sz="2000" b="1" dirty="0">
                <a:solidFill>
                  <a:srgbClr val="4B4A49"/>
                </a:solidFill>
                <a:latin typeface="Roboto"/>
                <a:ea typeface="Roboto"/>
                <a:cs typeface="Arial"/>
                <a:sym typeface="Arial"/>
              </a:rPr>
              <a:t>Commercial UAV News</a:t>
            </a:r>
          </a:p>
          <a:p>
            <a:endParaRPr lang="en-US" dirty="0"/>
          </a:p>
        </p:txBody>
      </p:sp>
      <p:sp>
        <p:nvSpPr>
          <p:cNvPr id="11" name="Google Shape;142;p24">
            <a:extLst>
              <a:ext uri="{FF2B5EF4-FFF2-40B4-BE49-F238E27FC236}">
                <a16:creationId xmlns:a16="http://schemas.microsoft.com/office/drawing/2014/main" id="{A56A2430-4651-C82F-64E5-03FB8693DC4C}"/>
              </a:ext>
            </a:extLst>
          </p:cNvPr>
          <p:cNvSpPr txBox="1">
            <a:spLocks/>
          </p:cNvSpPr>
          <p:nvPr/>
        </p:nvSpPr>
        <p:spPr>
          <a:xfrm>
            <a:off x="809627" y="3339294"/>
            <a:ext cx="10677525" cy="1093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933" i="1" dirty="0">
                <a:solidFill>
                  <a:schemeClr val="dk2"/>
                </a:solidFill>
                <a:latin typeface="Roboto"/>
                <a:ea typeface="Roboto"/>
                <a:sym typeface="Roboto"/>
              </a:rPr>
              <a:t>“</a:t>
            </a:r>
            <a:r>
              <a:rPr lang="en-US" sz="2933" b="1" i="1" dirty="0">
                <a:solidFill>
                  <a:schemeClr val="dk2"/>
                </a:solidFill>
                <a:latin typeface="Roboto"/>
                <a:ea typeface="Roboto"/>
                <a:sym typeface="Roboto"/>
              </a:rPr>
              <a:t>Agrowing Ltd. </a:t>
            </a:r>
            <a:r>
              <a:rPr lang="en-US" sz="2933" i="1" dirty="0">
                <a:solidFill>
                  <a:schemeClr val="dk2"/>
                </a:solidFill>
                <a:latin typeface="Roboto"/>
                <a:ea typeface="Roboto"/>
                <a:sym typeface="Roboto"/>
              </a:rPr>
              <a:t>has an established track record when it comes to enabling powerful tools for farmers and growers. </a:t>
            </a:r>
          </a:p>
          <a:p>
            <a:pPr algn="ctr"/>
            <a:r>
              <a:rPr lang="en-US" sz="2933" b="1" i="1" dirty="0">
                <a:solidFill>
                  <a:schemeClr val="dk2"/>
                </a:solidFill>
                <a:latin typeface="Roboto"/>
                <a:ea typeface="Roboto"/>
                <a:sym typeface="Roboto"/>
              </a:rPr>
              <a:t>The provider of AI-enabling multispectral sensors consistently creates products that set it apart from the competition to enable real opportunities for users.”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91E2D6B-250D-80FD-A37D-CC8D6E3F6691}"/>
              </a:ext>
            </a:extLst>
          </p:cNvPr>
          <p:cNvSpPr txBox="1"/>
          <p:nvPr/>
        </p:nvSpPr>
        <p:spPr>
          <a:xfrm>
            <a:off x="788422" y="6210529"/>
            <a:ext cx="1111717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7"/>
              </a:rPr>
              <a:t>https://www.commercialuavnews.com/forestry/drones-that-can-detect-infected-citrus-trees-create-new-opportunities-in-precision-agriculture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Picture 13" descr="A gold medal with red ribbons&#10;&#10;Description automatically generated">
            <a:extLst>
              <a:ext uri="{FF2B5EF4-FFF2-40B4-BE49-F238E27FC236}">
                <a16:creationId xmlns:a16="http://schemas.microsoft.com/office/drawing/2014/main" id="{8DEE1427-B59B-C445-B839-7FF8B51645D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922" y="1367613"/>
            <a:ext cx="867618" cy="1218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026286"/>
      </p:ext>
    </p:extLst>
  </p:cSld>
  <p:clrMapOvr>
    <a:masterClrMapping/>
  </p:clrMapOvr>
</p:sld>
</file>

<file path=ppt\slides\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D424ACD-1610-498A-9DDE-1D3F8A6872D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73" t="27185" r="23450" b="29425"/>
          <a:stretch/>
        </p:blipFill>
        <p:spPr>
          <a:xfrm>
            <a:off x="-124199" y="0"/>
            <a:ext cx="12316199" cy="6624000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BC38677-88C2-4941-9ED4-7C7DFE82D10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0200" y="5140365"/>
            <a:ext cx="12526017" cy="1755735"/>
          </a:xfrm>
          <a:prstGeom prst="rect">
            <a:avLst/>
          </a:prstGeom>
          <a:effectLst>
            <a:softEdge rad="254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0BB0772-8AC3-406A-AE29-422D6CE718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2833085" y="1106418"/>
            <a:ext cx="1998530" cy="4808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7920B82-F3D8-4A95-A967-60D3E2E4D3D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7" t="-73" r="50613" b="-73"/>
          <a:stretch/>
        </p:blipFill>
        <p:spPr>
          <a:xfrm>
            <a:off x="3754307" y="2130426"/>
            <a:ext cx="1602000" cy="16223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F706B7F-3D4E-4AB1-B7A3-ABF0B67EC4BB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3355" y="2233428"/>
            <a:ext cx="493819" cy="1414395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2056E315-B7AD-44FC-AB5A-5E5996B559C8}"/>
              </a:ext>
            </a:extLst>
          </p:cNvPr>
          <p:cNvSpPr/>
          <p:nvPr/>
        </p:nvSpPr>
        <p:spPr>
          <a:xfrm>
            <a:off x="7808425" y="5897370"/>
            <a:ext cx="1439056" cy="54535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310B4F1D-793C-418C-9942-5851171701D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69"/>
          <a:stretch/>
        </p:blipFill>
        <p:spPr>
          <a:xfrm>
            <a:off x="2752774" y="952215"/>
            <a:ext cx="3428128" cy="3475715"/>
          </a:xfrm>
          <a:prstGeom prst="rect">
            <a:avLst/>
          </a:prstGeom>
          <a:ln>
            <a:noFill/>
          </a:ln>
          <a:effectLst/>
        </p:spPr>
      </p:pic>
      <p:sp>
        <p:nvSpPr>
          <p:cNvPr id="27" name="Rounded Rectangle 5">
            <a:extLst>
              <a:ext uri="{FF2B5EF4-FFF2-40B4-BE49-F238E27FC236}">
                <a16:creationId xmlns:a16="http://schemas.microsoft.com/office/drawing/2014/main" id="{F8FAD11E-075C-412B-9ADD-D2585879B989}"/>
              </a:ext>
            </a:extLst>
          </p:cNvPr>
          <p:cNvSpPr/>
          <p:nvPr/>
        </p:nvSpPr>
        <p:spPr>
          <a:xfrm>
            <a:off x="-197427" y="2368454"/>
            <a:ext cx="12389427" cy="782329"/>
          </a:xfrm>
          <a:prstGeom prst="roundRect">
            <a:avLst>
              <a:gd name="adj" fmla="val 4190"/>
            </a:avLst>
          </a:prstGeom>
          <a:noFill/>
          <a:ln w="12700" cap="flat" cmpd="sng" algn="ctr">
            <a:noFill/>
            <a:prstDash val="solid"/>
            <a:miter lim="800000"/>
          </a:ln>
          <a:effectLst>
            <a:outerShdw blurRad="38100" dist="12700" dir="2700000" algn="tl" rotWithShape="0">
              <a:prstClr val="black">
                <a:alpha val="58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</a:t>
            </a:r>
            <a:r>
              <a:rPr kumimoji="0" lang="en-US" sz="2800" b="0" i="0" u="none" strike="noStrike" kern="0" cap="all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igh</a:t>
            </a:r>
            <a:r>
              <a:rPr kumimoji="0" lang="en-US" sz="2800" b="0" i="0" u="none" strike="noStrike" kern="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altitude UAV scans the field acquiring multispectral imagery</a:t>
            </a:r>
            <a:endParaRPr kumimoji="0" lang="en-US" sz="2000" b="0" i="0" u="none" strike="noStrike" kern="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ounded Rectangle 5">
            <a:extLst>
              <a:ext uri="{FF2B5EF4-FFF2-40B4-BE49-F238E27FC236}">
                <a16:creationId xmlns:a16="http://schemas.microsoft.com/office/drawing/2014/main" id="{79C85580-8546-434D-93F9-CE6A0522347E}"/>
              </a:ext>
            </a:extLst>
          </p:cNvPr>
          <p:cNvSpPr/>
          <p:nvPr/>
        </p:nvSpPr>
        <p:spPr>
          <a:xfrm>
            <a:off x="-64744" y="805702"/>
            <a:ext cx="12268200" cy="782329"/>
          </a:xfrm>
          <a:prstGeom prst="roundRect">
            <a:avLst>
              <a:gd name="adj" fmla="val 4190"/>
            </a:avLst>
          </a:prstGeom>
          <a:noFill/>
          <a:ln w="12700" cap="flat" cmpd="sng" algn="ctr">
            <a:noFill/>
            <a:prstDash val="solid"/>
            <a:miter lim="800000"/>
          </a:ln>
          <a:effectLst>
            <a:outerShdw blurRad="38100" dist="12700" dir="2700000" algn="tl" rotWithShape="0">
              <a:prstClr val="black">
                <a:alpha val="58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imagery is processed on the ground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detecting areas of interest, including their GPS</a:t>
            </a:r>
            <a:endParaRPr kumimoji="0" lang="en-US" sz="2000" b="0" i="0" u="none" strike="noStrike" kern="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ounded Rectangle 5">
            <a:extLst>
              <a:ext uri="{FF2B5EF4-FFF2-40B4-BE49-F238E27FC236}">
                <a16:creationId xmlns:a16="http://schemas.microsoft.com/office/drawing/2014/main" id="{FC674F9C-BD8F-44D9-A6E8-75B791D95A16}"/>
              </a:ext>
            </a:extLst>
          </p:cNvPr>
          <p:cNvSpPr/>
          <p:nvPr/>
        </p:nvSpPr>
        <p:spPr>
          <a:xfrm>
            <a:off x="-328464" y="808606"/>
            <a:ext cx="12389427" cy="782329"/>
          </a:xfrm>
          <a:prstGeom prst="roundRect">
            <a:avLst>
              <a:gd name="adj" fmla="val 4190"/>
            </a:avLst>
          </a:prstGeom>
          <a:noFill/>
          <a:ln w="12700" cap="flat" cmpd="sng" algn="ctr">
            <a:noFill/>
            <a:prstDash val="solid"/>
            <a:miter lim="800000"/>
          </a:ln>
          <a:effectLst>
            <a:outerShdw blurRad="38100" dist="12700" dir="2700000" algn="tl" rotWithShape="0">
              <a:prstClr val="black">
                <a:alpha val="58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drone is sent for close examination of such areas</a:t>
            </a:r>
            <a:endParaRPr kumimoji="0" lang="en-US" sz="2000" b="0" i="0" u="none" strike="noStrike" kern="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ounded Rectangle 5">
            <a:extLst>
              <a:ext uri="{FF2B5EF4-FFF2-40B4-BE49-F238E27FC236}">
                <a16:creationId xmlns:a16="http://schemas.microsoft.com/office/drawing/2014/main" id="{19BD2725-632D-44BC-B0C0-D0396C44DC76}"/>
              </a:ext>
            </a:extLst>
          </p:cNvPr>
          <p:cNvSpPr/>
          <p:nvPr/>
        </p:nvSpPr>
        <p:spPr>
          <a:xfrm>
            <a:off x="6831157" y="961671"/>
            <a:ext cx="4086392" cy="3216784"/>
          </a:xfrm>
          <a:prstGeom prst="roundRect">
            <a:avLst>
              <a:gd name="adj" fmla="val 4190"/>
            </a:avLst>
          </a:prstGeom>
          <a:noFill/>
          <a:ln w="12700" cap="flat" cmpd="sng" algn="ctr">
            <a:noFill/>
            <a:prstDash val="solid"/>
            <a:miter lim="800000"/>
          </a:ln>
          <a:effectLst>
            <a:outerShdw blurRad="38100" dist="12700" dir="2700000" algn="tl" rotWithShape="0">
              <a:prstClr val="black">
                <a:alpha val="58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Such High resolution multispectral imagery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can be analyzed USING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AI techniques FOR EARLY detection of PESTS, DISEASES and nutrient deficiencies.</a:t>
            </a:r>
            <a:endParaRPr kumimoji="0" lang="en-US" sz="2000" b="0" i="0" u="none" strike="noStrike" kern="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00F82B7-4697-4149-B03E-8B3392E92DF0}"/>
              </a:ext>
            </a:extLst>
          </p:cNvPr>
          <p:cNvSpPr txBox="1"/>
          <p:nvPr/>
        </p:nvSpPr>
        <p:spPr>
          <a:xfrm>
            <a:off x="-50606" y="1505621"/>
            <a:ext cx="12268200" cy="1323439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prstMaterial="softEdge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/>
                <a:blipFill dpi="0" rotWithShape="1">
                  <a:blip r:embed="rId8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63500" dist="25400" dir="2700000" algn="ctr" rotWithShape="0">
                    <a:prstClr val="black">
                      <a:alpha val="7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Agrowing’s Remote and Close Sensing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/>
                <a:blipFill dpi="0" rotWithShape="1">
                  <a:blip r:embed="rId8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63500" dist="25400" dir="2700000" algn="ctr" rotWithShape="0">
                    <a:prstClr val="black">
                      <a:alpha val="7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Uncompromised Scanning of the Entire Field</a:t>
            </a:r>
            <a:endParaRPr kumimoji="0" lang="en-US" sz="4000" b="0" i="0" u="none" strike="noStrike" kern="0" cap="none" spc="0" normalizeH="0" baseline="0" noProof="0" dirty="0">
              <a:ln/>
              <a:blipFill dpi="0" rotWithShape="1"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63500" dist="25400" dir="2700000" algn="ctr" rotWithShape="0">
                  <a:prstClr val="black">
                    <a:alpha val="7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7686535-CA9C-40D6-A5ED-5EA2DCB9468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-2404790" y="4275828"/>
            <a:ext cx="2420413" cy="137723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E0BA91D-BC48-4B4C-A102-FE9E53EAFD1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84" b="29111"/>
          <a:stretch/>
        </p:blipFill>
        <p:spPr>
          <a:xfrm>
            <a:off x="-2525685" y="5358644"/>
            <a:ext cx="2662205" cy="1224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C6C3A8E6-B1C0-4C42-A2F5-38E062C094E4}"/>
              </a:ext>
            </a:extLst>
          </p:cNvPr>
          <p:cNvPicPr>
            <a:picLocks noChangeAspect="1"/>
          </p:cNvPicPr>
          <p:nvPr/>
        </p:nvPicPr>
        <p:blipFill>
          <a:blip r:embed="rId1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72356" y="1459580"/>
            <a:ext cx="2698756" cy="442280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CDB82AE3-7356-4C7C-8427-02B9AB810023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84" b="29111"/>
          <a:stretch/>
        </p:blipFill>
        <p:spPr>
          <a:xfrm>
            <a:off x="-2525685" y="5549144"/>
            <a:ext cx="2662205" cy="12240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E51BC8C-F259-45F2-BA4A-BAAE990E60F5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6"/>
          <a:stretch/>
        </p:blipFill>
        <p:spPr>
          <a:xfrm>
            <a:off x="2765239" y="954633"/>
            <a:ext cx="3428304" cy="3476846"/>
          </a:xfrm>
          <a:prstGeom prst="rect">
            <a:avLst/>
          </a:prstGeom>
          <a:effectLst/>
        </p:spPr>
      </p:pic>
      <p:pic>
        <p:nvPicPr>
          <p:cNvPr id="6" name="Picture 5" descr="A person holding a computer&#10;&#10;Description automatically generated with medium confidence">
            <a:extLst>
              <a:ext uri="{FF2B5EF4-FFF2-40B4-BE49-F238E27FC236}">
                <a16:creationId xmlns:a16="http://schemas.microsoft.com/office/drawing/2014/main" id="{CE0691C4-CBCE-F19E-4CB0-9683A6F5687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194" y="4818060"/>
            <a:ext cx="1439055" cy="231622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CB4EDEB-B0F1-1DF7-8F8F-F5F53A4C8171}"/>
              </a:ext>
            </a:extLst>
          </p:cNvPr>
          <p:cNvSpPr txBox="1"/>
          <p:nvPr/>
        </p:nvSpPr>
        <p:spPr>
          <a:xfrm>
            <a:off x="55495" y="118250"/>
            <a:ext cx="3301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US 10943114B2 Patent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5568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38 -0.00417 L -1.23321 0.00625 " pathEditMode="relative" rAng="0" ptsTypes="AA">
                                      <p:cBhvr>
                                        <p:cTn id="22" dur="7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341" y="509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81481E-6 L -1.25169 0.0118 " pathEditMode="relative" rAng="0" ptsTypes="AA">
                                      <p:cBhvr>
                                        <p:cTn id="24" dur="7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591" y="57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3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7000"/>
                            </p:stCondLst>
                            <p:childTnLst>
                              <p:par>
                                <p:cTn id="4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2" presetClass="path" presetSubtype="0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33893 -0.55417 L 8.33333E-7 2.96296E-6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40" y="27708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2" presetClass="path" presetSubtype="0" accel="50000" decel="5000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animMotion origin="layout" path="M 3.54167E-6 0 L 0.80182 -0.03333 " pathEditMode="relative" rAng="0" ptsTypes="AA">
                                      <p:cBhvr>
                                        <p:cTn id="61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91" y="-1667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42" presetClass="path" presetSubtype="0" accel="50000" decel="5000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animMotion origin="layout" path="M -3.33333E-6 -1.85185E-6 L 0.80105 -0.05717 " pathEditMode="relative" rAng="0" ptsTypes="AA">
                                      <p:cBhvr>
                                        <p:cTn id="63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52" y="-2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6400"/>
                            </p:stCondLst>
                            <p:childTnLst>
                              <p:par>
                                <p:cTn id="6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1" grpId="2" animBg="1"/>
      <p:bldP spid="27" grpId="0"/>
      <p:bldP spid="27" grpId="1"/>
      <p:bldP spid="28" grpId="0"/>
      <p:bldP spid="28" grpId="1"/>
      <p:bldP spid="29" grpId="0"/>
      <p:bldP spid="29" grpId="1"/>
      <p:bldP spid="30" grpId="0"/>
      <p:bldP spid="22" grpId="0" uiExpand="1" build="p" advAuto="500"/>
      <p:bldP spid="22" grpId="1" uiExpand="1" build="allAtOnce"/>
    </p:bldLst>
  </p:timing>
</p:sld>
</file>

<file path=ppt\slides\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, icon&#10;&#10;Description automatically generated">
            <a:extLst>
              <a:ext uri="{FF2B5EF4-FFF2-40B4-BE49-F238E27FC236}">
                <a16:creationId xmlns:a16="http://schemas.microsoft.com/office/drawing/2014/main" id="{DDF820E7-D939-C1BE-C246-22A370F69A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452" y="264492"/>
            <a:ext cx="2517195" cy="631757"/>
          </a:xfrm>
          <a:prstGeom prst="rect">
            <a:avLst/>
          </a:prstGeom>
          <a:ln>
            <a:noFill/>
          </a:ln>
          <a:effectLst>
            <a:outerShdw blurRad="254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5D26BF6-9C83-C1DC-F296-D02C76ADEDE6}"/>
              </a:ext>
            </a:extLst>
          </p:cNvPr>
          <p:cNvCxnSpPr>
            <a:cxnSpLocks/>
          </p:cNvCxnSpPr>
          <p:nvPr/>
        </p:nvCxnSpPr>
        <p:spPr>
          <a:xfrm>
            <a:off x="598470" y="1209675"/>
            <a:ext cx="10477500" cy="0"/>
          </a:xfrm>
          <a:prstGeom prst="line">
            <a:avLst/>
          </a:prstGeom>
          <a:ln w="28575">
            <a:solidFill>
              <a:srgbClr val="35A35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F6F4532-817A-263B-4FDB-081AD7ACD405}"/>
              </a:ext>
            </a:extLst>
          </p:cNvPr>
          <p:cNvCxnSpPr>
            <a:cxnSpLocks/>
          </p:cNvCxnSpPr>
          <p:nvPr/>
        </p:nvCxnSpPr>
        <p:spPr>
          <a:xfrm>
            <a:off x="866775" y="6172200"/>
            <a:ext cx="10467975" cy="0"/>
          </a:xfrm>
          <a:prstGeom prst="line">
            <a:avLst/>
          </a:prstGeom>
          <a:ln w="28575">
            <a:solidFill>
              <a:srgbClr val="35A35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2192CCE-1E33-BAE5-64E4-2699D62B2333}"/>
              </a:ext>
            </a:extLst>
          </p:cNvPr>
          <p:cNvSpPr txBox="1">
            <a:spLocks/>
          </p:cNvSpPr>
          <p:nvPr/>
        </p:nvSpPr>
        <p:spPr>
          <a:xfrm>
            <a:off x="505694" y="974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600" b="1" dirty="0">
                <a:solidFill>
                  <a:srgbClr val="35A35F"/>
                </a:solidFill>
                <a:latin typeface="Arial"/>
                <a:ea typeface="+mn-ea"/>
                <a:cs typeface="+mn-cs"/>
              </a:rPr>
              <a:t>Close Range Parallax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7DCBF3-8483-0AED-287E-A796D739E24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22715" y="1805976"/>
            <a:ext cx="1836667" cy="128760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A9475B0-72EC-5619-95CC-0E94A54C6C3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lum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0930" y="1421688"/>
            <a:ext cx="2350140" cy="1484163"/>
          </a:xfrm>
          <a:prstGeom prst="rect">
            <a:avLst/>
          </a:prstGeom>
          <a:ln>
            <a:noFill/>
          </a:ln>
          <a:effectLst>
            <a:outerShdw blurRad="3810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4" descr="Image result for micasense red edge">
            <a:extLst>
              <a:ext uri="{FF2B5EF4-FFF2-40B4-BE49-F238E27FC236}">
                <a16:creationId xmlns:a16="http://schemas.microsoft.com/office/drawing/2014/main" id="{45F9E323-8B4F-599F-1BBB-AE913E2EF7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74728" y="1014286"/>
            <a:ext cx="1693376" cy="1693376"/>
          </a:xfrm>
          <a:prstGeom prst="rect">
            <a:avLst/>
          </a:prstGeom>
          <a:ln>
            <a:noFill/>
          </a:ln>
          <a:effectLst>
            <a:outerShdw blurRad="3810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A close up of electronics&#10;&#10;Description generated with high confidence">
            <a:extLst>
              <a:ext uri="{FF2B5EF4-FFF2-40B4-BE49-F238E27FC236}">
                <a16:creationId xmlns:a16="http://schemas.microsoft.com/office/drawing/2014/main" id="{14405EC0-9F9C-CE51-7FD4-F445353CA7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7715" y="1392134"/>
            <a:ext cx="1314590" cy="1040608"/>
          </a:xfrm>
          <a:prstGeom prst="rect">
            <a:avLst/>
          </a:prstGeom>
        </p:spPr>
      </p:pic>
      <p:pic>
        <p:nvPicPr>
          <p:cNvPr id="16" name="Picture 15" descr="A picture containing indoor, remote, electronics, remote control&#10;&#10;Description automatically generated">
            <a:extLst>
              <a:ext uri="{FF2B5EF4-FFF2-40B4-BE49-F238E27FC236}">
                <a16:creationId xmlns:a16="http://schemas.microsoft.com/office/drawing/2014/main" id="{D6F28A53-1FE6-7670-80C7-EFA3EF1BAD9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4984" y="1127761"/>
            <a:ext cx="2350140" cy="165684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445A0EB-EE5D-8982-68CE-F10DD2A6E955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51972" y="1435006"/>
            <a:ext cx="1893982" cy="1876264"/>
          </a:xfrm>
          <a:prstGeom prst="rect">
            <a:avLst/>
          </a:prstGeom>
        </p:spPr>
      </p:pic>
      <p:pic>
        <p:nvPicPr>
          <p:cNvPr id="18" name="Picture 17" descr="A black video game controller&#10;&#10;Description automatically generated with medium confidence">
            <a:extLst>
              <a:ext uri="{FF2B5EF4-FFF2-40B4-BE49-F238E27FC236}">
                <a16:creationId xmlns:a16="http://schemas.microsoft.com/office/drawing/2014/main" id="{40838BB1-09E4-EE71-7E10-30062F40DF0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188" y="1435006"/>
            <a:ext cx="1402731" cy="1042361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8FE91AD8-C8A1-A991-46AB-16DDF2CA4B77}"/>
              </a:ext>
            </a:extLst>
          </p:cNvPr>
          <p:cNvSpPr txBox="1">
            <a:spLocks/>
          </p:cNvSpPr>
          <p:nvPr/>
        </p:nvSpPr>
        <p:spPr>
          <a:xfrm>
            <a:off x="838199" y="3188791"/>
            <a:ext cx="10515600" cy="2792997"/>
          </a:xfrm>
          <a:prstGeom prst="rect">
            <a:avLst/>
          </a:prstGeom>
        </p:spPr>
        <p:txBody>
          <a:bodyPr vert="horz" lIns="91440" tIns="45720" rIns="91440" bIns="45720" rtlCol="1" anchor="ctr">
            <a:normAutofit fontScale="92500" lnSpcReduction="10000"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All the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multicameras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based sensors: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j-ea"/>
                <a:cs typeface="+mj-cs"/>
              </a:rPr>
              <a:t>MicaSense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j-ea"/>
                <a:cs typeface="+mj-cs"/>
              </a:rPr>
              <a:t>;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j-ea"/>
                <a:cs typeface="+mj-cs"/>
              </a:rPr>
              <a:t>Sentera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j-ea"/>
                <a:cs typeface="+mj-cs"/>
              </a:rPr>
              <a:t>; DJI;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j-ea"/>
                <a:cs typeface="+mj-cs"/>
              </a:rPr>
              <a:t>Slantrange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j-ea"/>
                <a:cs typeface="+mj-cs"/>
              </a:rPr>
              <a:t>;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j-ea"/>
                <a:cs typeface="+mj-cs"/>
              </a:rPr>
              <a:t>TetraCam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have significant distance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between their bands-acquisition points of view.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j-ea"/>
                <a:cs typeface="+mj-cs"/>
              </a:rPr>
              <a:t>The distance can be of 4cm or even 12cm.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Such distance makes it impossible to align the spectral bands of the vegetation from close range,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</a:rPr>
              <a:t>preventing leaf-level multispectral imagery acquisition.</a:t>
            </a:r>
            <a:endParaRPr 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082854715"/>
      </p:ext>
    </p:extLst>
  </p:cSld>
  <p:clrMapOvr>
    <a:masterClrMapping/>
  </p:clrMapOvr>
</p:sld>
</file>

<file path=ppt\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\theme\theme1.xml><?xml version="1.0" encoding="utf-8"?>
<a:theme xmlns:a="http://schemas.openxmlformats.org/drawingml/2006/main" name="1_Ariel template">
  <a:themeElements>
    <a:clrScheme name="Custom 347">
      <a:dk1>
        <a:srgbClr val="666666"/>
      </a:dk1>
      <a:lt1>
        <a:srgbClr val="FFFFFF"/>
      </a:lt1>
      <a:dk2>
        <a:srgbClr val="004430"/>
      </a:dk2>
      <a:lt2>
        <a:srgbClr val="DAE2E6"/>
      </a:lt2>
      <a:accent1>
        <a:srgbClr val="8EC641"/>
      </a:accent1>
      <a:accent2>
        <a:srgbClr val="004430"/>
      </a:accent2>
      <a:accent3>
        <a:srgbClr val="539EB9"/>
      </a:accent3>
      <a:accent4>
        <a:srgbClr val="689EE1"/>
      </a:accent4>
      <a:accent5>
        <a:srgbClr val="999999"/>
      </a:accent5>
      <a:accent6>
        <a:srgbClr val="779B91"/>
      </a:accent6>
      <a:hlink>
        <a:srgbClr val="689EE1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\theme\theme2.xml><?xml version="1.0" encoding="utf-8"?>
<a:theme xmlns:a="http://schemas.openxmlformats.org/drawingml/2006/main" name="2_Ariel template">
  <a:themeElements>
    <a:clrScheme name="Custom 347">
      <a:dk1>
        <a:srgbClr val="666666"/>
      </a:dk1>
      <a:lt1>
        <a:srgbClr val="FFFFFF"/>
      </a:lt1>
      <a:dk2>
        <a:srgbClr val="004430"/>
      </a:dk2>
      <a:lt2>
        <a:srgbClr val="DAE2E6"/>
      </a:lt2>
      <a:accent1>
        <a:srgbClr val="8EC641"/>
      </a:accent1>
      <a:accent2>
        <a:srgbClr val="004430"/>
      </a:accent2>
      <a:accent3>
        <a:srgbClr val="539EB9"/>
      </a:accent3>
      <a:accent4>
        <a:srgbClr val="689EE1"/>
      </a:accent4>
      <a:accent5>
        <a:srgbClr val="999999"/>
      </a:accent5>
      <a:accent6>
        <a:srgbClr val="779B91"/>
      </a:accent6>
      <a:hlink>
        <a:srgbClr val="689EE1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\theme\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\theme\theme4.xml><?xml version="1.0" encoding="utf-8"?>
<a:theme xmlns:a="http://schemas.openxmlformats.org/drawingml/2006/main" name="RetrospectVTI">
  <a:themeElements>
    <a:clrScheme name="">
      <a:dk1>
        <a:srgbClr val="000000"/>
      </a:dk1>
      <a:lt1>
        <a:srgbClr val="FFFFFF"/>
      </a:lt1>
      <a:dk2>
        <a:srgbClr val="243541"/>
      </a:dk2>
      <a:lt2>
        <a:srgbClr val="E2E5E8"/>
      </a:lt2>
      <a:accent1>
        <a:srgbClr val="E88B33"/>
      </a:accent1>
      <a:accent2>
        <a:srgbClr val="AEA33A"/>
      </a:accent2>
      <a:accent3>
        <a:srgbClr val="8CAB4A"/>
      </a:accent3>
      <a:accent4>
        <a:srgbClr val="57B636"/>
      </a:accent4>
      <a:accent5>
        <a:srgbClr val="2EBA43"/>
      </a:accent5>
      <a:accent6>
        <a:srgbClr val="33B67D"/>
      </a:accent6>
      <a:hlink>
        <a:srgbClr val="5F84A8"/>
      </a:hlink>
      <a:folHlink>
        <a:srgbClr val="7F7F7F"/>
      </a:folHlink>
    </a:clrScheme>
    <a:fontScheme name="Retrospect">
      <a:majorFont>
        <a:latin typeface="Georgia Pro Cond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peak Pro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ppt\theme\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\theme\theme6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cision Ag - From Sat to AI.pptx" id="{2309CE01-A779-401B-BA4E-98130FD07A39}" vid="{93214D08-A8AF-442D-BA8E-BFB5DBCF7C41}"/>
    </a:ext>
  </a:extLst>
</a:theme>
</file>

<file path=ppt\theme\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\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9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